
<file path=[Content_Types].xml><?xml version="1.0" encoding="utf-8"?>
<Types xmlns="http://schemas.openxmlformats.org/package/2006/content-types">
  <Default Extension="jpeg" ContentType="image/jpeg"/>
  <Default Extension="m4v" ContentType="video/unknown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1" r:id="rId1"/>
  </p:sldMasterIdLst>
  <p:notesMasterIdLst>
    <p:notesMasterId r:id="rId78"/>
  </p:notesMasterIdLst>
  <p:sldIdLst>
    <p:sldId id="318" r:id="rId2"/>
    <p:sldId id="833" r:id="rId3"/>
    <p:sldId id="317" r:id="rId4"/>
    <p:sldId id="732" r:id="rId5"/>
    <p:sldId id="796" r:id="rId6"/>
    <p:sldId id="797" r:id="rId7"/>
    <p:sldId id="798" r:id="rId8"/>
    <p:sldId id="799" r:id="rId9"/>
    <p:sldId id="800" r:id="rId10"/>
    <p:sldId id="801" r:id="rId11"/>
    <p:sldId id="802" r:id="rId12"/>
    <p:sldId id="803" r:id="rId13"/>
    <p:sldId id="804" r:id="rId14"/>
    <p:sldId id="805" r:id="rId15"/>
    <p:sldId id="806" r:id="rId16"/>
    <p:sldId id="807" r:id="rId17"/>
    <p:sldId id="808" r:id="rId18"/>
    <p:sldId id="809" r:id="rId19"/>
    <p:sldId id="810" r:id="rId20"/>
    <p:sldId id="811" r:id="rId21"/>
    <p:sldId id="812" r:id="rId22"/>
    <p:sldId id="813" r:id="rId23"/>
    <p:sldId id="814" r:id="rId24"/>
    <p:sldId id="815" r:id="rId25"/>
    <p:sldId id="816" r:id="rId26"/>
    <p:sldId id="817" r:id="rId27"/>
    <p:sldId id="820" r:id="rId28"/>
    <p:sldId id="821" r:id="rId29"/>
    <p:sldId id="822" r:id="rId30"/>
    <p:sldId id="823" r:id="rId31"/>
    <p:sldId id="824" r:id="rId32"/>
    <p:sldId id="830" r:id="rId33"/>
    <p:sldId id="754" r:id="rId34"/>
    <p:sldId id="769" r:id="rId35"/>
    <p:sldId id="770" r:id="rId36"/>
    <p:sldId id="755" r:id="rId37"/>
    <p:sldId id="831" r:id="rId38"/>
    <p:sldId id="791" r:id="rId39"/>
    <p:sldId id="834" r:id="rId40"/>
    <p:sldId id="333" r:id="rId41"/>
    <p:sldId id="825" r:id="rId42"/>
    <p:sldId id="836" r:id="rId43"/>
    <p:sldId id="835" r:id="rId44"/>
    <p:sldId id="348" r:id="rId45"/>
    <p:sldId id="774" r:id="rId46"/>
    <p:sldId id="778" r:id="rId47"/>
    <p:sldId id="837" r:id="rId48"/>
    <p:sldId id="838" r:id="rId49"/>
    <p:sldId id="342" r:id="rId50"/>
    <p:sldId id="840" r:id="rId51"/>
    <p:sldId id="842" r:id="rId52"/>
    <p:sldId id="843" r:id="rId53"/>
    <p:sldId id="841" r:id="rId54"/>
    <p:sldId id="847" r:id="rId55"/>
    <p:sldId id="332" r:id="rId56"/>
    <p:sldId id="762" r:id="rId57"/>
    <p:sldId id="764" r:id="rId58"/>
    <p:sldId id="845" r:id="rId59"/>
    <p:sldId id="350" r:id="rId60"/>
    <p:sldId id="357" r:id="rId61"/>
    <p:sldId id="352" r:id="rId62"/>
    <p:sldId id="860" r:id="rId63"/>
    <p:sldId id="861" r:id="rId64"/>
    <p:sldId id="858" r:id="rId65"/>
    <p:sldId id="848" r:id="rId66"/>
    <p:sldId id="775" r:id="rId67"/>
    <p:sldId id="849" r:id="rId68"/>
    <p:sldId id="850" r:id="rId69"/>
    <p:sldId id="388" r:id="rId70"/>
    <p:sldId id="859" r:id="rId71"/>
    <p:sldId id="726" r:id="rId72"/>
    <p:sldId id="751" r:id="rId73"/>
    <p:sldId id="752" r:id="rId74"/>
    <p:sldId id="758" r:id="rId75"/>
    <p:sldId id="753" r:id="rId76"/>
    <p:sldId id="759" r:id="rId7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7375E"/>
    <a:srgbClr val="FC24DD"/>
    <a:srgbClr val="A79C00"/>
    <a:srgbClr val="02B22C"/>
    <a:srgbClr val="0432FF"/>
    <a:srgbClr val="FFB021"/>
    <a:srgbClr val="3FC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0679" autoAdjust="0"/>
  </p:normalViewPr>
  <p:slideViewPr>
    <p:cSldViewPr>
      <p:cViewPr varScale="1">
        <p:scale>
          <a:sx n="118" d="100"/>
          <a:sy n="118" d="100"/>
        </p:scale>
        <p:origin x="2000" y="20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notesMaster" Target="notesMasters/notesMaster1.xml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B960CB-3E57-4E1B-AE2D-565E658DB878}" type="datetimeFigureOut">
              <a:rPr lang="en-GB" smtClean="0"/>
              <a:t>28/04/2021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B80491-EF80-498B-A447-8945824B141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52818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We’ll show a few tools in depth, and give an overview of many </a:t>
            </a:r>
            <a:r>
              <a:rPr lang="en-US"/>
              <a:t>more plugins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B80491-EF80-498B-A447-8945824B1413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84213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3d script: sometimes stripes in rendering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B80491-EF80-498B-A447-8945824B1413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54581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reduce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dimensionality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":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possible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e.g.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sum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intensity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not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possible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e.g.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colocalization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volume</a:t>
            </a:r>
            <a:endParaRPr lang="de-DE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measure</a:t>
            </a:r>
            <a:endParaRPr lang="de-DE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B80491-EF80-498B-A447-8945824B1413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33103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Detection is easier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Spatial relation between objects: e.g. neighbors, what is inside/outside of cells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72C9BE-4033-BC42-B5B1-F0B4EFEBAA51}" type="slidenum">
              <a:rPr lang="de-DE" smtClean="0"/>
              <a:t>38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231738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240C7A-5D6A-A84D-9205-14DB676129C2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7302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B80491-EF80-498B-A447-8945824B1413}" type="slidenum">
              <a:rPr lang="en-GB" smtClean="0"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4645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voxel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B80491-EF80-498B-A447-8945824B1413}" type="slidenum">
              <a:rPr lang="en-GB" smtClean="0"/>
              <a:t>45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28309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B80491-EF80-498B-A447-8945824B1413}" type="slidenum">
              <a:rPr lang="en-GB" smtClean="0"/>
              <a:t>46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09400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Attention: some plugins flood from high-to-low, some from low-to-high.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B80491-EF80-498B-A447-8945824B1413}" type="slidenum">
              <a:rPr lang="en-GB" smtClean="0"/>
              <a:t>50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957499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Plugins are examples , there are more plugins who can do this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B80491-EF80-498B-A447-8945824B1413}" type="slidenum">
              <a:rPr lang="en-GB" smtClean="0"/>
              <a:t>51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855938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 channel cells: nuclei as seeds, cytosol for filling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B80491-EF80-498B-A447-8945824B1413}" type="slidenum">
              <a:rPr lang="en-GB" smtClean="0"/>
              <a:t>52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64667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0.5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B80491-EF80-498B-A447-8945824B1413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641811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Label vs binary: depends on plugin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B80491-EF80-498B-A447-8945824B1413}" type="slidenum">
              <a:rPr lang="en-GB" smtClean="0"/>
              <a:t>54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433750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B80491-EF80-498B-A447-8945824B1413}" type="slidenum">
              <a:rPr lang="en-GB" smtClean="0"/>
              <a:t>55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134471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032822-592D-4C79-89E1-071291D7E147}" type="slidenum">
              <a:rPr lang="en-GB" smtClean="0"/>
              <a:t>60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03972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What if we only need to count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72C9BE-4033-BC42-B5B1-F0B4EFEBAA51}" type="slidenum">
              <a:rPr lang="de-DE" smtClean="0"/>
              <a:t>65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8347952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Background subtraction: 5px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B80491-EF80-498B-A447-8945824B1413}" type="slidenum">
              <a:rPr lang="en-GB" smtClean="0"/>
              <a:t>68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181973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Gauss 3d with sigma=3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B80491-EF80-498B-A447-8945824B1413}" type="slidenum">
              <a:rPr lang="en-GB" smtClean="0"/>
              <a:t>69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77201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Intuitive navigation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B80491-EF80-498B-A447-8945824B1413}" type="slidenum">
              <a:rPr lang="en-GB" smtClean="0"/>
              <a:t>72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46147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Analyze Skeleton, </a:t>
            </a:r>
            <a:r>
              <a:rPr lang="en-US" dirty="0" err="1"/>
              <a:t>TransformJ</a:t>
            </a:r>
            <a:r>
              <a:rPr lang="en-US" dirty="0"/>
              <a:t>, Simple Neurite Tracer, 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B80491-EF80-498B-A447-8945824B1413}" type="slidenum">
              <a:rPr lang="en-GB" smtClean="0"/>
              <a:t>74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175169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B80491-EF80-498B-A447-8945824B1413}" type="slidenum">
              <a:rPr lang="en-GB" smtClean="0"/>
              <a:t>76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57034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Usually </a:t>
            </a:r>
            <a:r>
              <a:rPr lang="en-US" dirty="0" err="1"/>
              <a:t>undersampling</a:t>
            </a:r>
            <a:r>
              <a:rPr lang="en-US" dirty="0"/>
              <a:t> in z is the bigger issue. But if sampled high enough: consider deconvolution for resolution improvement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B80491-EF80-498B-A447-8945824B1413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3670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you struggle with large data: consider also downscaling, and bit conversion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B80491-EF80-498B-A447-8945824B1413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92389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the update sites (except for </a:t>
            </a:r>
            <a:r>
              <a:rPr lang="en-US" dirty="0" err="1"/>
              <a:t>BigStitcher</a:t>
            </a:r>
            <a:r>
              <a:rPr lang="en-US" dirty="0"/>
              <a:t> = not needed today)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B80491-EF80-498B-A447-8945824B1413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37272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Also has movie recording capabilities</a:t>
            </a:r>
          </a:p>
          <a:p>
            <a:r>
              <a:rPr lang="en-US" dirty="0"/>
              <a:t>“ Volume rendering”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B80491-EF80-498B-A447-8945824B1413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42106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Also has movie recording capabilities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B80491-EF80-498B-A447-8945824B1413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09976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B80491-EF80-498B-A447-8945824B1413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29176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Which tool is good for you depends on your data and how fancy the movie has to be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B80491-EF80-498B-A447-8945824B1413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31309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47664" y="620688"/>
            <a:ext cx="7342584" cy="936104"/>
          </a:xfrm>
        </p:spPr>
        <p:txBody>
          <a:bodyPr>
            <a:normAutofit/>
          </a:bodyPr>
          <a:lstStyle>
            <a:lvl1pPr>
              <a:defRPr sz="4000" b="1">
                <a:solidFill>
                  <a:srgbClr val="17375E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419872" y="2996952"/>
            <a:ext cx="4464496" cy="360040"/>
          </a:xfrm>
        </p:spPr>
        <p:txBody>
          <a:bodyPr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&lt;Click to edit author list&gt;</a:t>
            </a:r>
          </a:p>
        </p:txBody>
      </p:sp>
      <p:sp>
        <p:nvSpPr>
          <p:cNvPr id="9" name="Title 1"/>
          <p:cNvSpPr txBox="1">
            <a:spLocks/>
          </p:cNvSpPr>
          <p:nvPr userDrawn="1"/>
        </p:nvSpPr>
        <p:spPr>
          <a:xfrm>
            <a:off x="1187624" y="2780928"/>
            <a:ext cx="7560840" cy="8195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sz="3600" b="1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3" hasCustomPrompt="1"/>
          </p:nvPr>
        </p:nvSpPr>
        <p:spPr>
          <a:xfrm>
            <a:off x="1547664" y="1556792"/>
            <a:ext cx="6984776" cy="863600"/>
          </a:xfrm>
        </p:spPr>
        <p:txBody>
          <a:bodyPr/>
          <a:lstStyle>
            <a:lvl1pPr marL="0" indent="0">
              <a:buNone/>
              <a:defRPr sz="28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GB" sz="36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Click to edit secondary</a:t>
            </a:r>
            <a:r>
              <a:rPr lang="en-GB" sz="3600" b="1" baseline="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title</a:t>
            </a:r>
            <a:endParaRPr lang="en-US" dirty="0"/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1547664" y="1484784"/>
            <a:ext cx="5256584" cy="0"/>
          </a:xfrm>
          <a:prstGeom prst="line">
            <a:avLst/>
          </a:prstGeom>
          <a:ln w="571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CBGlogo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3" y="3020038"/>
            <a:ext cx="1512167" cy="624986"/>
          </a:xfrm>
          <a:prstGeom prst="rect">
            <a:avLst/>
          </a:prstGeom>
        </p:spPr>
      </p:pic>
      <p:sp>
        <p:nvSpPr>
          <p:cNvPr id="18" name="Content Placeholder 17"/>
          <p:cNvSpPr>
            <a:spLocks noGrp="1"/>
          </p:cNvSpPr>
          <p:nvPr>
            <p:ph sz="quarter" idx="14"/>
          </p:nvPr>
        </p:nvSpPr>
        <p:spPr>
          <a:xfrm>
            <a:off x="1547664" y="4077072"/>
            <a:ext cx="6335713" cy="670953"/>
          </a:xfrm>
          <a:solidFill>
            <a:schemeClr val="bg1">
              <a:lumMod val="95000"/>
            </a:schemeClr>
          </a:solidFill>
          <a:ln w="28575">
            <a:noFill/>
          </a:ln>
          <a:effectLst>
            <a:outerShdw blurRad="165100" dist="190500" dir="2700000" algn="ctr" rotWithShape="0">
              <a:srgbClr val="000000">
                <a:alpha val="15000"/>
              </a:srgbClr>
            </a:outerShdw>
          </a:effectLst>
        </p:spPr>
        <p:txBody>
          <a:bodyPr wrap="square" rtlCol="0">
            <a:spAutoFit/>
          </a:bodyPr>
          <a:lstStyle>
            <a:lvl1pPr marL="0" indent="0">
              <a:buNone/>
              <a:defRPr lang="en-US" sz="1600" b="1" smtClean="0"/>
            </a:lvl1pPr>
            <a:lvl2pPr>
              <a:defRPr lang="en-US" sz="1800" smtClean="0">
                <a:solidFill>
                  <a:schemeClr val="tx1"/>
                </a:solidFill>
              </a:defRPr>
            </a:lvl2pPr>
            <a:lvl3pPr>
              <a:defRPr lang="en-US" sz="1800" smtClean="0">
                <a:solidFill>
                  <a:schemeClr val="tx1"/>
                </a:solidFill>
              </a:defRPr>
            </a:lvl3pPr>
            <a:lvl4pPr>
              <a:defRPr lang="en-US" sz="1800" smtClean="0">
                <a:solidFill>
                  <a:schemeClr val="tx1"/>
                </a:solidFill>
              </a:defRPr>
            </a:lvl4pPr>
            <a:lvl5pPr>
              <a:defRPr lang="en-US" sz="1800">
                <a:solidFill>
                  <a:schemeClr val="tx1"/>
                </a:solidFill>
              </a:defRPr>
            </a:lvl5pPr>
          </a:lstStyle>
          <a:p>
            <a:pPr marL="0" lvl="0" defTabSz="914400"/>
            <a:r>
              <a:rPr lang="en-US" dirty="0"/>
              <a:t>Click to edit Master text styles</a:t>
            </a:r>
          </a:p>
          <a:p>
            <a:pPr marL="457200" lvl="1" defTabSz="914400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3493887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23728" y="399802"/>
            <a:ext cx="6563072" cy="652934"/>
          </a:xfrm>
        </p:spPr>
        <p:txBody>
          <a:bodyPr/>
          <a:lstStyle>
            <a:lvl1pPr>
              <a:defRPr sz="320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22068"/>
            <a:ext cx="8229600" cy="4704095"/>
          </a:xfrm>
        </p:spPr>
        <p:txBody>
          <a:bodyPr/>
          <a:lstStyle>
            <a:lvl1pPr>
              <a:defRPr>
                <a:solidFill>
                  <a:srgbClr val="17375E"/>
                </a:solidFill>
              </a:defRPr>
            </a:lvl1pPr>
            <a:lvl2pPr>
              <a:defRPr>
                <a:solidFill>
                  <a:srgbClr val="17375E"/>
                </a:solidFill>
              </a:defRPr>
            </a:lvl2pPr>
            <a:lvl3pPr>
              <a:defRPr>
                <a:solidFill>
                  <a:srgbClr val="17375E"/>
                </a:solidFill>
              </a:defRPr>
            </a:lvl3pPr>
            <a:lvl4pPr>
              <a:defRPr>
                <a:solidFill>
                  <a:srgbClr val="17375E"/>
                </a:solidFill>
              </a:defRPr>
            </a:lvl4pPr>
            <a:lvl5pPr>
              <a:defRPr>
                <a:solidFill>
                  <a:srgbClr val="17375E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9" name="Picture 8" descr="CBGlogo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44" y="71552"/>
            <a:ext cx="1990953" cy="822871"/>
          </a:xfrm>
          <a:prstGeom prst="rect">
            <a:avLst/>
          </a:prstGeom>
        </p:spPr>
      </p:pic>
      <p:sp>
        <p:nvSpPr>
          <p:cNvPr id="4" name="TextBox 3"/>
          <p:cNvSpPr txBox="1"/>
          <p:nvPr userDrawn="1"/>
        </p:nvSpPr>
        <p:spPr>
          <a:xfrm>
            <a:off x="0" y="6465389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77574B4E-986D-D846-ADEC-7DA61822F942}" type="slidenum">
              <a:rPr lang="en-US" smtClean="0">
                <a:solidFill>
                  <a:schemeClr val="bg1">
                    <a:lumMod val="50000"/>
                  </a:schemeClr>
                </a:solidFill>
              </a:rPr>
              <a:t>‹#›</a:t>
            </a:fld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42F901-518A-6345-A346-433899225081}"/>
              </a:ext>
            </a:extLst>
          </p:cNvPr>
          <p:cNvSpPr txBox="1"/>
          <p:nvPr userDrawn="1"/>
        </p:nvSpPr>
        <p:spPr>
          <a:xfrm>
            <a:off x="2135188" y="30470"/>
            <a:ext cx="2694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0" dirty="0">
                <a:solidFill>
                  <a:schemeClr val="accent1"/>
                </a:solidFill>
              </a:rPr>
              <a:t>3D </a:t>
            </a:r>
            <a:r>
              <a:rPr lang="de-DE" b="0" dirty="0" err="1">
                <a:solidFill>
                  <a:schemeClr val="accent1"/>
                </a:solidFill>
              </a:rPr>
              <a:t>Visualization</a:t>
            </a:r>
            <a:r>
              <a:rPr lang="de-DE" b="0" dirty="0">
                <a:solidFill>
                  <a:schemeClr val="accent1"/>
                </a:solidFill>
              </a:rPr>
              <a:t> &amp; Analysis</a:t>
            </a:r>
          </a:p>
        </p:txBody>
      </p:sp>
    </p:spTree>
    <p:extLst>
      <p:ext uri="{BB962C8B-B14F-4D97-AF65-F5344CB8AC3E}">
        <p14:creationId xmlns:p14="http://schemas.microsoft.com/office/powerpoint/2010/main" val="18877056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23728" y="399802"/>
            <a:ext cx="6563072" cy="652934"/>
          </a:xfrm>
        </p:spPr>
        <p:txBody>
          <a:bodyPr>
            <a:normAutofit/>
          </a:bodyPr>
          <a:lstStyle>
            <a:lvl1pPr>
              <a:defRPr sz="320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000">
                <a:solidFill>
                  <a:srgbClr val="17375E"/>
                </a:solidFill>
              </a:defRPr>
            </a:lvl1pPr>
            <a:lvl2pPr>
              <a:defRPr sz="1800">
                <a:solidFill>
                  <a:srgbClr val="17375E"/>
                </a:solidFill>
              </a:defRPr>
            </a:lvl2pPr>
            <a:lvl3pPr>
              <a:defRPr sz="1600">
                <a:solidFill>
                  <a:srgbClr val="17375E"/>
                </a:solidFill>
              </a:defRPr>
            </a:lvl3pPr>
            <a:lvl4pPr>
              <a:defRPr sz="1600">
                <a:solidFill>
                  <a:srgbClr val="17375E"/>
                </a:solidFill>
              </a:defRPr>
            </a:lvl4pPr>
            <a:lvl5pPr>
              <a:defRPr sz="1600">
                <a:solidFill>
                  <a:srgbClr val="17375E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9" name="Picture 8" descr="CBGlogo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44" y="71552"/>
            <a:ext cx="1990953" cy="822871"/>
          </a:xfrm>
          <a:prstGeom prst="rect">
            <a:avLst/>
          </a:prstGeom>
        </p:spPr>
      </p:pic>
      <p:sp>
        <p:nvSpPr>
          <p:cNvPr id="4" name="TextBox 3"/>
          <p:cNvSpPr txBox="1"/>
          <p:nvPr userDrawn="1"/>
        </p:nvSpPr>
        <p:spPr>
          <a:xfrm>
            <a:off x="0" y="6465389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77574B4E-986D-D846-ADEC-7DA61822F942}" type="slidenum">
              <a:rPr lang="en-US" smtClean="0">
                <a:solidFill>
                  <a:schemeClr val="bg1">
                    <a:lumMod val="50000"/>
                  </a:schemeClr>
                </a:solidFill>
              </a:rPr>
              <a:t>‹#›</a:t>
            </a:fld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E823A3-4654-774B-B01A-FD2B2E26AB4C}"/>
              </a:ext>
            </a:extLst>
          </p:cNvPr>
          <p:cNvSpPr txBox="1"/>
          <p:nvPr userDrawn="1"/>
        </p:nvSpPr>
        <p:spPr>
          <a:xfrm>
            <a:off x="2135188" y="30470"/>
            <a:ext cx="1588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0" dirty="0">
                <a:solidFill>
                  <a:schemeClr val="accent1"/>
                </a:solidFill>
              </a:rPr>
              <a:t>IJ </a:t>
            </a:r>
            <a:r>
              <a:rPr lang="de-DE" b="0" dirty="0" err="1">
                <a:solidFill>
                  <a:schemeClr val="accent1"/>
                </a:solidFill>
              </a:rPr>
              <a:t>Macro</a:t>
            </a:r>
            <a:r>
              <a:rPr lang="de-DE" b="0" dirty="0">
                <a:solidFill>
                  <a:schemeClr val="accent1"/>
                </a:solidFill>
              </a:rPr>
              <a:t> Basics</a:t>
            </a:r>
          </a:p>
        </p:txBody>
      </p:sp>
    </p:spTree>
    <p:extLst>
      <p:ext uri="{BB962C8B-B14F-4D97-AF65-F5344CB8AC3E}">
        <p14:creationId xmlns:p14="http://schemas.microsoft.com/office/powerpoint/2010/main" val="6370869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123728" y="332656"/>
            <a:ext cx="6563072" cy="6529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21576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rgbClr val="17375E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1pPr>
      <a:lvl2pPr marL="914400" indent="-457200" algn="l" defTabSz="4572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en.wikipedia.org/wiki/Nyquist-Shannon_sampling_theorem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8.jpe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0.png"/><Relationship Id="rId10" Type="http://schemas.openxmlformats.org/officeDocument/2006/relationships/image" Target="../media/image22.png"/><Relationship Id="rId4" Type="http://schemas.microsoft.com/office/2007/relationships/hdphoto" Target="../media/hdphoto1.wdp"/><Relationship Id="rId9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svi.nl/NyquistCalculator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4v"/><Relationship Id="rId1" Type="http://schemas.microsoft.com/office/2007/relationships/media" Target="../media/media1.m4v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notesSlide" Target="../notesSlides/notesSlide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microsoft.com/office/2007/relationships/media" Target="../media/media3.mp4"/><Relationship Id="rId7" Type="http://schemas.openxmlformats.org/officeDocument/2006/relationships/image" Target="../media/image53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56.png"/><Relationship Id="rId4" Type="http://schemas.openxmlformats.org/officeDocument/2006/relationships/video" Target="../media/media3.mp4"/><Relationship Id="rId9" Type="http://schemas.openxmlformats.org/officeDocument/2006/relationships/image" Target="../media/image5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hyperlink" Target="https://imagej.net/3Dscript" TargetMode="External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9.pn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notesSlide" Target="../notesSlides/notesSlide10.xml"/><Relationship Id="rId9" Type="http://schemas.openxmlformats.org/officeDocument/2006/relationships/image" Target="../media/image60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hyperlink" Target="https://github.com/bigdataprocessor/bigdataprocessor2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mpicbg-scicomp.github.io/ipf_howtoguides/guides/Fiji_OpenLargeData" TargetMode="External"/><Relationship Id="rId4" Type="http://schemas.openxmlformats.org/officeDocument/2006/relationships/image" Target="../media/image8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0.png"/><Relationship Id="rId4" Type="http://schemas.openxmlformats.org/officeDocument/2006/relationships/image" Target="../media/image79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3.png"/><Relationship Id="rId4" Type="http://schemas.openxmlformats.org/officeDocument/2006/relationships/image" Target="../media/image9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hyperlink" Target="https://imagej.net/Classic_Watershed" TargetMode="External"/><Relationship Id="rId7" Type="http://schemas.openxmlformats.org/officeDocument/2006/relationships/image" Target="../media/image10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1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1.png"/><Relationship Id="rId4" Type="http://schemas.openxmlformats.org/officeDocument/2006/relationships/image" Target="../media/image115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hyperlink" Target="https://imagej.net/Interactive_Marker-controlled_Watershed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6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2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4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7.png"/><Relationship Id="rId4" Type="http://schemas.openxmlformats.org/officeDocument/2006/relationships/image" Target="../media/image13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0.pn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0.png"/><Relationship Id="rId4" Type="http://schemas.openxmlformats.org/officeDocument/2006/relationships/image" Target="../media/image610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2.png"/><Relationship Id="rId4" Type="http://schemas.openxmlformats.org/officeDocument/2006/relationships/image" Target="../media/image141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7" Type="http://schemas.openxmlformats.org/officeDocument/2006/relationships/image" Target="../media/image14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6.png"/><Relationship Id="rId5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150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1.png"/><Relationship Id="rId11" Type="http://schemas.openxmlformats.org/officeDocument/2006/relationships/image" Target="../media/image111.png"/><Relationship Id="rId5" Type="http://schemas.openxmlformats.org/officeDocument/2006/relationships/image" Target="../media/image142.png"/><Relationship Id="rId10" Type="http://schemas.openxmlformats.org/officeDocument/2006/relationships/image" Target="../media/image66.png"/><Relationship Id="rId4" Type="http://schemas.openxmlformats.org/officeDocument/2006/relationships/image" Target="../media/image148.png"/><Relationship Id="rId9" Type="http://schemas.openxmlformats.org/officeDocument/2006/relationships/image" Target="../media/image1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0.png"/><Relationship Id="rId2" Type="http://schemas.openxmlformats.org/officeDocument/2006/relationships/image" Target="../media/image12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Introduction to Image Analysis with FIJI</a:t>
            </a:r>
            <a:endParaRPr lang="en-US" sz="32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419872" y="2276872"/>
            <a:ext cx="5328592" cy="1656184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17375E"/>
                </a:solidFill>
              </a:rPr>
              <a:t>Noreen Walker, Gayathri Nadar</a:t>
            </a:r>
          </a:p>
          <a:p>
            <a:r>
              <a:rPr lang="en-US" dirty="0">
                <a:solidFill>
                  <a:srgbClr val="17375E"/>
                </a:solidFill>
              </a:rPr>
              <a:t>Scientific Computing Facility, MPI-CBG</a:t>
            </a:r>
          </a:p>
          <a:p>
            <a:r>
              <a:rPr lang="en-US" dirty="0">
                <a:solidFill>
                  <a:srgbClr val="17375E"/>
                </a:solidFill>
              </a:rPr>
              <a:t>3.-7.5.2021</a:t>
            </a:r>
          </a:p>
          <a:p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5. 3D Visualization and Analysis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4"/>
          </p:nvPr>
        </p:nvSpPr>
        <p:spPr>
          <a:xfrm>
            <a:off x="1547664" y="4077072"/>
            <a:ext cx="6335713" cy="1224951"/>
          </a:xfrm>
        </p:spPr>
        <p:txBody>
          <a:bodyPr/>
          <a:lstStyle/>
          <a:p>
            <a:r>
              <a:rPr lang="en-US" dirty="0"/>
              <a:t>Aim of this session: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/>
              <a:t>Understand 3D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/>
              <a:t>Tools for 3D data visualization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/>
              <a:t>Tools for 3D data analysis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D3EC52F-7B42-DE4E-8D4F-951C9AF986CE}"/>
              </a:ext>
            </a:extLst>
          </p:cNvPr>
          <p:cNvSpPr/>
          <p:nvPr/>
        </p:nvSpPr>
        <p:spPr>
          <a:xfrm>
            <a:off x="539552" y="5661248"/>
            <a:ext cx="4572000" cy="86177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>
                <a:solidFill>
                  <a:srgbClr val="17375E"/>
                </a:solidFill>
              </a:rPr>
              <a:t>With material from:</a:t>
            </a:r>
          </a:p>
          <a:p>
            <a:r>
              <a:rPr lang="en-US" sz="1600" dirty="0">
                <a:solidFill>
                  <a:srgbClr val="17375E"/>
                </a:solidFill>
              </a:rPr>
              <a:t>Robert </a:t>
            </a:r>
            <a:r>
              <a:rPr lang="en-US" sz="1600" dirty="0" err="1">
                <a:solidFill>
                  <a:srgbClr val="17375E"/>
                </a:solidFill>
              </a:rPr>
              <a:t>Haase</a:t>
            </a:r>
            <a:endParaRPr lang="en-US" sz="1600" dirty="0">
              <a:solidFill>
                <a:srgbClr val="17375E"/>
              </a:solidFill>
            </a:endParaRPr>
          </a:p>
          <a:p>
            <a:r>
              <a:rPr lang="en-US" sz="1600" dirty="0">
                <a:solidFill>
                  <a:srgbClr val="17375E"/>
                </a:solidFill>
              </a:rPr>
              <a:t>Benoit </a:t>
            </a:r>
            <a:r>
              <a:rPr lang="en-US" sz="1600" dirty="0" err="1">
                <a:solidFill>
                  <a:srgbClr val="17375E"/>
                </a:solidFill>
              </a:rPr>
              <a:t>Lombardot</a:t>
            </a:r>
            <a:endParaRPr lang="en-US" sz="1600" dirty="0">
              <a:solidFill>
                <a:srgbClr val="17375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81082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Nyquist–Shannon sampling theorem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1800" dirty="0"/>
              <a:t>Voxel size in Z-dimension should at least be half the size of the object you are interested in (even better: a third).</a:t>
            </a:r>
            <a:br>
              <a:rPr lang="en-GB" sz="1800" dirty="0"/>
            </a:br>
            <a:r>
              <a:rPr lang="en-GB" sz="1800" dirty="0"/>
              <a:t>		</a:t>
            </a:r>
            <a:r>
              <a:rPr lang="en-GB" sz="1400" dirty="0"/>
              <a:t>Further reading: </a:t>
            </a:r>
            <a:r>
              <a:rPr lang="en-GB" sz="1400" dirty="0">
                <a:hlinkClick r:id="rId2"/>
              </a:rPr>
              <a:t>https://en.wikipedia.org/wiki/Nyquist-Shannon_sampling_theorem</a:t>
            </a:r>
            <a:endParaRPr lang="en-GB" sz="1400" dirty="0"/>
          </a:p>
          <a:p>
            <a:endParaRPr lang="en-GB" sz="1400" dirty="0"/>
          </a:p>
          <a:p>
            <a:r>
              <a:rPr lang="en-GB" sz="1800" dirty="0"/>
              <a:t>Measure the size of a gap between cells, e.g. in a highly resolved 2D-image.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6096" y="3266982"/>
            <a:ext cx="1973066" cy="258727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5737" y="3699030"/>
            <a:ext cx="1975043" cy="2261006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681790" y="5319210"/>
            <a:ext cx="108012" cy="108012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cxnSp>
        <p:nvCxnSpPr>
          <p:cNvPr id="12" name="Straight Connector 11"/>
          <p:cNvCxnSpPr>
            <a:stCxn id="10" idx="3"/>
            <a:endCxn id="8" idx="1"/>
          </p:cNvCxnSpPr>
          <p:nvPr/>
        </p:nvCxnSpPr>
        <p:spPr>
          <a:xfrm flipV="1">
            <a:off x="2789802" y="4560618"/>
            <a:ext cx="2646294" cy="812599"/>
          </a:xfrm>
          <a:prstGeom prst="line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3" name="Rectangle 12"/>
          <p:cNvSpPr/>
          <p:nvPr/>
        </p:nvSpPr>
        <p:spPr>
          <a:xfrm flipV="1">
            <a:off x="5436096" y="3861048"/>
            <a:ext cx="1937928" cy="1998222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4" name="Oval 13"/>
          <p:cNvSpPr/>
          <p:nvPr/>
        </p:nvSpPr>
        <p:spPr>
          <a:xfrm>
            <a:off x="7056276" y="3483006"/>
            <a:ext cx="270030" cy="216024"/>
          </a:xfrm>
          <a:prstGeom prst="ellipse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1" name="TextBox 10"/>
          <p:cNvSpPr txBox="1"/>
          <p:nvPr/>
        </p:nvSpPr>
        <p:spPr>
          <a:xfrm>
            <a:off x="5056796" y="5910983"/>
            <a:ext cx="277242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/>
              <a:t>Image source: Elena </a:t>
            </a:r>
            <a:r>
              <a:rPr lang="en-GB" sz="1050" dirty="0" err="1"/>
              <a:t>Gromberg</a:t>
            </a:r>
            <a:r>
              <a:rPr lang="en-GB" sz="1050" dirty="0"/>
              <a:t>, Tanaka Group, CRTD Dresden </a:t>
            </a:r>
          </a:p>
        </p:txBody>
      </p:sp>
    </p:spTree>
    <p:extLst>
      <p:ext uri="{BB962C8B-B14F-4D97-AF65-F5344CB8AC3E}">
        <p14:creationId xmlns:p14="http://schemas.microsoft.com/office/powerpoint/2010/main" val="2471060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Quiz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This is a 2D image of our sample on which we did some distance measurements. Now we would like to go for 3D imaging. What would be a good slice distance configuration?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37337" y="2718694"/>
            <a:ext cx="3177540" cy="230539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2522886" y="3732889"/>
                <a:ext cx="559676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350" i="1">
                          <a:solidFill>
                            <a:srgbClr val="FF0000"/>
                          </a:solidFill>
                          <a:latin typeface="Cambria Math" charset="0"/>
                        </a:rPr>
                        <m:t>1.5</m:t>
                      </m:r>
                      <m:r>
                        <a:rPr lang="en-GB" sz="1350" i="1">
                          <a:solidFill>
                            <a:srgbClr val="FF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𝜇</m:t>
                      </m:r>
                      <m:r>
                        <a:rPr lang="en-GB" sz="1350" i="1">
                          <a:solidFill>
                            <a:srgbClr val="FF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𝑚</m:t>
                      </m:r>
                      <m:r>
                        <a:rPr lang="en-GB" sz="1350" i="1">
                          <a:solidFill>
                            <a:srgbClr val="FF0000"/>
                          </a:solidFill>
                          <a:latin typeface="Cambria Math" charset="0"/>
                        </a:rPr>
                        <m:t> </m:t>
                      </m:r>
                    </m:oMath>
                  </m:oMathPara>
                </a14:m>
                <a:endParaRPr lang="en-GB" sz="135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2886" y="3732889"/>
                <a:ext cx="559676" cy="300082"/>
              </a:xfrm>
              <a:prstGeom prst="rect">
                <a:avLst/>
              </a:prstGeom>
              <a:blipFill>
                <a:blip r:embed="rId5"/>
                <a:stretch>
                  <a:fillRect r="-20000"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4147288" y="3984769"/>
                <a:ext cx="559676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350" i="1">
                          <a:solidFill>
                            <a:srgbClr val="FF0000"/>
                          </a:solidFill>
                          <a:latin typeface="Cambria Math" charset="0"/>
                        </a:rPr>
                        <m:t>6 </m:t>
                      </m:r>
                      <m:r>
                        <a:rPr lang="en-GB" sz="1350" i="1">
                          <a:solidFill>
                            <a:srgbClr val="FF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𝜇</m:t>
                      </m:r>
                      <m:r>
                        <a:rPr lang="en-GB" sz="1350" i="1">
                          <a:solidFill>
                            <a:srgbClr val="FF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𝑚</m:t>
                      </m:r>
                      <m:r>
                        <a:rPr lang="en-GB" sz="1350" i="1">
                          <a:solidFill>
                            <a:srgbClr val="FF0000"/>
                          </a:solidFill>
                          <a:latin typeface="Cambria Math" charset="0"/>
                        </a:rPr>
                        <m:t> </m:t>
                      </m:r>
                    </m:oMath>
                  </m:oMathPara>
                </a14:m>
                <a:endParaRPr lang="en-GB" sz="135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7288" y="3984769"/>
                <a:ext cx="559676" cy="300082"/>
              </a:xfrm>
              <a:prstGeom prst="rect">
                <a:avLst/>
              </a:prstGeom>
              <a:blipFill>
                <a:blip r:embed="rId6"/>
                <a:stretch>
                  <a:fillRect r="-4444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2211898" y="4234194"/>
                <a:ext cx="559676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350" i="1">
                          <a:solidFill>
                            <a:srgbClr val="FF0000"/>
                          </a:solidFill>
                          <a:latin typeface="Cambria Math" charset="0"/>
                        </a:rPr>
                        <m:t>9 </m:t>
                      </m:r>
                      <m:r>
                        <a:rPr lang="en-GB" sz="1350" i="1">
                          <a:solidFill>
                            <a:srgbClr val="FF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𝜇</m:t>
                      </m:r>
                      <m:r>
                        <a:rPr lang="en-GB" sz="1350" i="1">
                          <a:solidFill>
                            <a:srgbClr val="FF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𝑚</m:t>
                      </m:r>
                      <m:r>
                        <a:rPr lang="en-GB" sz="1350" i="1">
                          <a:solidFill>
                            <a:srgbClr val="FF0000"/>
                          </a:solidFill>
                          <a:latin typeface="Cambria Math" charset="0"/>
                        </a:rPr>
                        <m:t> </m:t>
                      </m:r>
                    </m:oMath>
                  </m:oMathPara>
                </a14:m>
                <a:endParaRPr lang="en-GB" sz="135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1898" y="4234194"/>
                <a:ext cx="559676" cy="300082"/>
              </a:xfrm>
              <a:prstGeom prst="rect">
                <a:avLst/>
              </a:prstGeom>
              <a:blipFill>
                <a:blip r:embed="rId7"/>
                <a:stretch>
                  <a:fillRect r="-6667"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/>
          <p:cNvCxnSpPr/>
          <p:nvPr/>
        </p:nvCxnSpPr>
        <p:spPr>
          <a:xfrm flipV="1">
            <a:off x="2473091" y="3795841"/>
            <a:ext cx="41506" cy="151097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1977473" y="4164122"/>
            <a:ext cx="887782" cy="54338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4057646" y="3815340"/>
            <a:ext cx="226251" cy="499094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1672542" y="5273074"/>
                <a:ext cx="1753565" cy="595491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350" i="1">
                          <a:solidFill>
                            <a:schemeClr val="tx1"/>
                          </a:solidFill>
                          <a:latin typeface="Cambria Math" charset="0"/>
                        </a:rPr>
                        <m:t>0.207566</m:t>
                      </m:r>
                      <m:r>
                        <a:rPr lang="en-GB" sz="1350" i="1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𝜇</m:t>
                      </m:r>
                      <m:r>
                        <a:rPr lang="en-GB" sz="1350" i="1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𝑚</m:t>
                      </m:r>
                    </m:oMath>
                  </m:oMathPara>
                </a14:m>
                <a:endParaRPr lang="en-GB" sz="135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2542" y="5273074"/>
                <a:ext cx="1753565" cy="59549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Picture 2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29736" y="2718692"/>
            <a:ext cx="1362439" cy="144543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3695218" y="5273074"/>
                <a:ext cx="1753565" cy="595491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350" i="1">
                          <a:solidFill>
                            <a:schemeClr val="tx1"/>
                          </a:solidFill>
                          <a:latin typeface="Cambria Math" charset="0"/>
                        </a:rPr>
                        <m:t>0.5</m:t>
                      </m:r>
                      <m:r>
                        <a:rPr lang="en-GB" sz="1350" i="1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𝜇</m:t>
                      </m:r>
                      <m:r>
                        <a:rPr lang="en-GB" sz="1350" i="1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𝑚</m:t>
                      </m:r>
                    </m:oMath>
                  </m:oMathPara>
                </a14:m>
                <a:endParaRPr lang="en-GB" sz="135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5218" y="5273074"/>
                <a:ext cx="1753565" cy="59549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/>
              <p:cNvSpPr/>
              <p:nvPr/>
            </p:nvSpPr>
            <p:spPr>
              <a:xfrm>
                <a:off x="5715391" y="5273073"/>
                <a:ext cx="1753565" cy="595491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350" i="1">
                          <a:solidFill>
                            <a:schemeClr val="tx1"/>
                          </a:solidFill>
                          <a:latin typeface="Cambria Math" charset="0"/>
                        </a:rPr>
                        <m:t>3</m:t>
                      </m:r>
                      <m:r>
                        <a:rPr lang="en-GB" sz="1350" i="1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𝜇</m:t>
                      </m:r>
                      <m:r>
                        <a:rPr lang="en-GB" sz="1350" i="1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𝑚</m:t>
                      </m:r>
                    </m:oMath>
                  </m:oMathPara>
                </a14:m>
                <a:endParaRPr lang="en-GB" sz="135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5391" y="5273073"/>
                <a:ext cx="1753565" cy="59549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/>
          <p:cNvSpPr txBox="1"/>
          <p:nvPr/>
        </p:nvSpPr>
        <p:spPr>
          <a:xfrm>
            <a:off x="2001339" y="4998898"/>
            <a:ext cx="301231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900" dirty="0"/>
              <a:t>Image source: </a:t>
            </a:r>
            <a:r>
              <a:rPr lang="en-GB" sz="900" dirty="0" err="1"/>
              <a:t>Jaydeep</a:t>
            </a:r>
            <a:r>
              <a:rPr lang="en-GB" sz="900" dirty="0"/>
              <a:t> </a:t>
            </a:r>
            <a:r>
              <a:rPr lang="en-GB" sz="900" dirty="0" err="1"/>
              <a:t>Sidhaye</a:t>
            </a:r>
            <a:r>
              <a:rPr lang="en-GB" sz="900" dirty="0"/>
              <a:t>, </a:t>
            </a:r>
            <a:r>
              <a:rPr lang="en-GB" sz="900" dirty="0" err="1"/>
              <a:t>Norden</a:t>
            </a:r>
            <a:r>
              <a:rPr lang="en-GB" sz="900" dirty="0"/>
              <a:t> lab, MPI CBG</a:t>
            </a:r>
          </a:p>
        </p:txBody>
      </p:sp>
    </p:spTree>
    <p:extLst>
      <p:ext uri="{BB962C8B-B14F-4D97-AF65-F5344CB8AC3E}">
        <p14:creationId xmlns:p14="http://schemas.microsoft.com/office/powerpoint/2010/main" val="4966471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E86706-FDDA-9D4D-9CD4-88782A443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Optical resolution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D9057A-3CAF-FD44-92E8-55E17ACA0B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image of a point is not a point.</a:t>
            </a:r>
          </a:p>
          <a:p>
            <a:pPr lvl="1"/>
            <a:r>
              <a:rPr lang="en-US" dirty="0"/>
              <a:t>Keywords: Point spread function (PSF), Airy disk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The optical resolution in axial direction (z) is lower </a:t>
            </a:r>
            <a:br>
              <a:rPr lang="en-US" dirty="0"/>
            </a:br>
            <a:r>
              <a:rPr lang="en-US" dirty="0"/>
              <a:t>than in lateral direction (</a:t>
            </a:r>
            <a:r>
              <a:rPr lang="en-US" dirty="0" err="1"/>
              <a:t>x,y</a:t>
            </a:r>
            <a:r>
              <a:rPr lang="en-US" dirty="0"/>
              <a:t>).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DCE5F4-6811-074E-88E7-050FB8644EFC}"/>
              </a:ext>
            </a:extLst>
          </p:cNvPr>
          <p:cNvSpPr txBox="1"/>
          <p:nvPr/>
        </p:nvSpPr>
        <p:spPr>
          <a:xfrm>
            <a:off x="683568" y="6310829"/>
            <a:ext cx="77768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PSF images from SVI Huygens Nyquist calculator: </a:t>
            </a:r>
            <a:r>
              <a:rPr lang="en-US" dirty="0">
                <a:hlinkClick r:id="rId3"/>
              </a:rPr>
              <a:t>https://svi.nl/NyquistCalculator</a:t>
            </a:r>
            <a:r>
              <a:rPr lang="en-US" dirty="0"/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C72067-1616-F848-99F3-BC3DE6520510}"/>
              </a:ext>
            </a:extLst>
          </p:cNvPr>
          <p:cNvSpPr txBox="1"/>
          <p:nvPr/>
        </p:nvSpPr>
        <p:spPr>
          <a:xfrm>
            <a:off x="2570708" y="5013176"/>
            <a:ext cx="13301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Confocal microscope</a:t>
            </a:r>
          </a:p>
        </p:txBody>
      </p:sp>
      <p:pic>
        <p:nvPicPr>
          <p:cNvPr id="1028" name="Picture 4" descr="PSF: XZ MIP false color">
            <a:extLst>
              <a:ext uri="{FF2B5EF4-FFF2-40B4-BE49-F238E27FC236}">
                <a16:creationId xmlns:a16="http://schemas.microsoft.com/office/drawing/2014/main" id="{0812144D-2CC6-594D-9FA9-99D6605D74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3261" y="270111"/>
            <a:ext cx="2213641" cy="5856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SF: XY MIP false color">
            <a:extLst>
              <a:ext uri="{FF2B5EF4-FFF2-40B4-BE49-F238E27FC236}">
                <a16:creationId xmlns:a16="http://schemas.microsoft.com/office/drawing/2014/main" id="{521D676F-FA84-9B49-867F-079A4B9EBF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0846" y="3523474"/>
            <a:ext cx="2602689" cy="2602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41419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7037B-1B81-EE43-B6F3-E80A24761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Opening Images: Bio-Formats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E998D4-30C8-4444-8E3F-F408077A60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If an image stack does not appear as it should be (missing colours, wrong number of slices/frames/channels)…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Or if an image is in a proprietary microscope vendor format …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12B7F5-8BFD-284C-A06B-CEBDDF33C7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2276872"/>
            <a:ext cx="2111492" cy="31712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55C9804-BDBF-3E46-89C6-F39351BF93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6442" y="2269268"/>
            <a:ext cx="2123515" cy="2836696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80D9B027-532D-9D48-A00D-CAC91324C5D8}"/>
              </a:ext>
            </a:extLst>
          </p:cNvPr>
          <p:cNvSpPr/>
          <p:nvPr/>
        </p:nvSpPr>
        <p:spPr>
          <a:xfrm>
            <a:off x="1149760" y="2276871"/>
            <a:ext cx="1213025" cy="433291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E103BCB-636C-FD44-97D8-DA5FB443C547}"/>
              </a:ext>
            </a:extLst>
          </p:cNvPr>
          <p:cNvSpPr/>
          <p:nvPr/>
        </p:nvSpPr>
        <p:spPr>
          <a:xfrm>
            <a:off x="4996443" y="2276871"/>
            <a:ext cx="474929" cy="433291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833421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CF55F-B98D-2141-84EA-181521E12D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Opening Images: Bio-Formats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1B9B39-F0D0-0D4B-8D87-B096D9236E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… use the </a:t>
            </a:r>
            <a:r>
              <a:rPr lang="en-US" dirty="0" err="1"/>
              <a:t>BioFormats</a:t>
            </a:r>
            <a:r>
              <a:rPr lang="en-US" dirty="0"/>
              <a:t> importer</a:t>
            </a:r>
          </a:p>
          <a:p>
            <a:r>
              <a:rPr lang="en-US" i="1" dirty="0"/>
              <a:t>File &gt; Import &gt; </a:t>
            </a:r>
            <a:r>
              <a:rPr lang="en-US" i="1" dirty="0" err="1"/>
              <a:t>BioFormats</a:t>
            </a:r>
            <a:endParaRPr lang="en-US" i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299F9DF-4238-574E-ACEB-31D8E25BA1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2492896"/>
            <a:ext cx="5665216" cy="3397874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EB09E92-91FD-3149-ADC5-4F0AFA4DB415}"/>
              </a:ext>
            </a:extLst>
          </p:cNvPr>
          <p:cNvSpPr/>
          <p:nvPr/>
        </p:nvSpPr>
        <p:spPr>
          <a:xfrm>
            <a:off x="2724088" y="3774114"/>
            <a:ext cx="983816" cy="230949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EFF4F40-7D1C-C24F-8E88-E96EB941CC2F}"/>
              </a:ext>
            </a:extLst>
          </p:cNvPr>
          <p:cNvSpPr/>
          <p:nvPr/>
        </p:nvSpPr>
        <p:spPr>
          <a:xfrm>
            <a:off x="2676376" y="3991013"/>
            <a:ext cx="1535584" cy="230075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F72C0BF-5DC0-5C40-8850-72925417784B}"/>
              </a:ext>
            </a:extLst>
          </p:cNvPr>
          <p:cNvSpPr txBox="1"/>
          <p:nvPr/>
        </p:nvSpPr>
        <p:spPr>
          <a:xfrm>
            <a:off x="7007274" y="3429000"/>
            <a:ext cx="175594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Use virtual stack: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For huge files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For quick preview</a:t>
            </a:r>
          </a:p>
          <a:p>
            <a:endParaRPr lang="en-US" sz="1400" dirty="0"/>
          </a:p>
          <a:p>
            <a:r>
              <a:rPr lang="en-US" sz="1400" dirty="0"/>
              <a:t>Specify range: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Load a subset of the stack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530941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5BCDFC-ECEE-6346-BF62-A7AEBAD47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 Stack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13B7CE-2696-C944-B992-0F9DDC156B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dataset does not fit into memory use virtual</a:t>
            </a:r>
            <a:br>
              <a:rPr lang="en-US" dirty="0"/>
            </a:br>
            <a:r>
              <a:rPr lang="en-US" dirty="0"/>
              <a:t>stack</a:t>
            </a:r>
          </a:p>
          <a:p>
            <a:pPr lvl="1"/>
            <a:r>
              <a:rPr lang="en-US" dirty="0"/>
              <a:t>Only current slice is loaded into RAM</a:t>
            </a:r>
          </a:p>
          <a:p>
            <a:endParaRPr lang="en-US" dirty="0"/>
          </a:p>
          <a:p>
            <a:r>
              <a:rPr lang="en-US" dirty="0"/>
              <a:t>Use for quick preview of large data:</a:t>
            </a:r>
          </a:p>
          <a:p>
            <a:pPr lvl="1"/>
            <a:r>
              <a:rPr lang="en-US" dirty="0"/>
              <a:t>Fast since not full stack needs to be loaded</a:t>
            </a:r>
          </a:p>
          <a:p>
            <a:pPr lvl="1"/>
            <a:endParaRPr lang="en-US" dirty="0"/>
          </a:p>
          <a:p>
            <a:r>
              <a:rPr lang="en-US" dirty="0"/>
              <a:t>Read-only:</a:t>
            </a:r>
          </a:p>
          <a:p>
            <a:pPr lvl="1"/>
            <a:r>
              <a:rPr lang="en-US" dirty="0"/>
              <a:t>Cannot be modified</a:t>
            </a:r>
          </a:p>
          <a:p>
            <a:pPr lvl="1"/>
            <a:r>
              <a:rPr lang="en-US" dirty="0"/>
              <a:t>Some plugins can be used (e.g. Z Projection – the result is not virtual any more), many cannot be used.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00C663-2DA7-4245-BE68-AEBF56DABF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0192" y="337518"/>
            <a:ext cx="2235200" cy="37846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407946D-E307-254B-AF87-1FFB63FD7D26}"/>
              </a:ext>
            </a:extLst>
          </p:cNvPr>
          <p:cNvSpPr/>
          <p:nvPr/>
        </p:nvSpPr>
        <p:spPr>
          <a:xfrm>
            <a:off x="7020272" y="188640"/>
            <a:ext cx="1368152" cy="43691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2839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B6D4C-4977-0444-91C1-C2A369C7F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Fiji/ImageJ and 3D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210225-493B-5349-9771-10A28122F6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ImageJ </a:t>
            </a:r>
            <a:r>
              <a:rPr lang="en-US" b="1" dirty="0"/>
              <a:t>originally </a:t>
            </a:r>
            <a:r>
              <a:rPr lang="en-US" dirty="0"/>
              <a:t>developed for </a:t>
            </a:r>
            <a:r>
              <a:rPr lang="en-US" b="1" dirty="0"/>
              <a:t>2D analysis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Examples of 2D concepts: ROIs, Particle Analyzer, …</a:t>
            </a:r>
          </a:p>
          <a:p>
            <a:pPr lvl="1"/>
            <a:r>
              <a:rPr lang="en-US" dirty="0"/>
              <a:t>Many (older) plugins work on 2D only or process the image slice-by-slice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For </a:t>
            </a:r>
            <a:r>
              <a:rPr lang="en-US" b="1" dirty="0"/>
              <a:t>3D analysis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ImageJ extended by lots of community plugins (activate the update sites)</a:t>
            </a:r>
          </a:p>
          <a:p>
            <a:pPr lvl="1"/>
            <a:r>
              <a:rPr lang="en-US" dirty="0"/>
              <a:t>Check the documentation if your plugin of choice is designed for 3D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b="1" dirty="0"/>
              <a:t>Stacks</a:t>
            </a:r>
            <a:r>
              <a:rPr lang="en-US" dirty="0"/>
              <a:t> versus </a:t>
            </a:r>
            <a:r>
              <a:rPr lang="en-US" b="1" dirty="0" err="1"/>
              <a:t>Hyperstack</a:t>
            </a:r>
            <a:r>
              <a:rPr lang="en-US" dirty="0"/>
              <a:t> (Fiji terminology):</a:t>
            </a:r>
          </a:p>
          <a:p>
            <a:pPr lvl="1"/>
            <a:r>
              <a:rPr lang="en-US" dirty="0"/>
              <a:t>Some plugins make a distinction between Stacks (3D) and </a:t>
            </a:r>
            <a:r>
              <a:rPr lang="en-US" dirty="0" err="1"/>
              <a:t>Hyperstacks</a:t>
            </a:r>
            <a:r>
              <a:rPr lang="en-US" dirty="0"/>
              <a:t> (4D, 5D).</a:t>
            </a:r>
          </a:p>
        </p:txBody>
      </p:sp>
    </p:spTree>
    <p:extLst>
      <p:ext uri="{BB962C8B-B14F-4D97-AF65-F5344CB8AC3E}">
        <p14:creationId xmlns:p14="http://schemas.microsoft.com/office/powerpoint/2010/main" val="32406409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B6D4C-4977-0444-91C1-C2A369C7F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Fiji/ImageJ: Update Sites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210225-493B-5349-9771-10A28122F6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/>
              <a:t>List of useful Update Sites for 3D visualization &amp; analysis: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/>
              <a:t>3D ImageJ Suite (3D manager, </a:t>
            </a:r>
            <a:r>
              <a:rPr lang="en-US" sz="1800" dirty="0" err="1"/>
              <a:t>segmentation+analysis</a:t>
            </a:r>
            <a:r>
              <a:rPr lang="en-US" sz="1800" dirty="0"/>
              <a:t> tools)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/>
              <a:t>BigDataProcessor2 (preprocessing, cropping, alignment, ..)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 err="1"/>
              <a:t>BigStitcher</a:t>
            </a:r>
            <a:r>
              <a:rPr lang="en-US" sz="1800" dirty="0"/>
              <a:t> (stitch large images)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/>
              <a:t>Bio-Formats (load microscopy image data)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 err="1">
                <a:solidFill>
                  <a:schemeClr val="bg1">
                    <a:lumMod val="75000"/>
                  </a:schemeClr>
                </a:solidFill>
              </a:rPr>
              <a:t>ClearVolume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 (3D volume renderer) -&gt; not maintained any more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 err="1"/>
              <a:t>Clij</a:t>
            </a:r>
            <a:r>
              <a:rPr lang="en-US" sz="1800" dirty="0"/>
              <a:t> / Clij2 (fast image processing on GPU)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/>
              <a:t>IJPB-Plugins (</a:t>
            </a:r>
            <a:r>
              <a:rPr lang="en-US" sz="1800" dirty="0" err="1"/>
              <a:t>MorpholibJ</a:t>
            </a:r>
            <a:r>
              <a:rPr lang="en-US" sz="1800" dirty="0"/>
              <a:t>: </a:t>
            </a:r>
            <a:r>
              <a:rPr lang="en-US" sz="1800" dirty="0" err="1"/>
              <a:t>segmentation+analysis</a:t>
            </a:r>
            <a:r>
              <a:rPr lang="en-US" sz="1800" dirty="0"/>
              <a:t> tools)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 err="1"/>
              <a:t>ImageScience</a:t>
            </a:r>
            <a:r>
              <a:rPr lang="en-US" sz="1800" dirty="0"/>
              <a:t> (Feature computations, transformations)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/>
              <a:t>SCF MPI CBG (</a:t>
            </a:r>
            <a:r>
              <a:rPr lang="en-US" sz="1800" dirty="0" err="1"/>
              <a:t>segmentation+analysis</a:t>
            </a:r>
            <a:r>
              <a:rPr lang="en-US" sz="1800" dirty="0"/>
              <a:t> tools)</a:t>
            </a:r>
          </a:p>
          <a:p>
            <a:pPr marL="0" indent="0">
              <a:buNone/>
            </a:pPr>
            <a:r>
              <a:rPr lang="en-US" dirty="0"/>
              <a:t>+ more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How to follow an update site:</a:t>
            </a:r>
          </a:p>
          <a:p>
            <a:pPr marL="0" indent="0">
              <a:buNone/>
            </a:pPr>
            <a:r>
              <a:rPr lang="en-US" sz="1600" i="1" dirty="0"/>
              <a:t>Help &gt; Update… &gt; Manage Update Sites &gt; </a:t>
            </a:r>
            <a:r>
              <a:rPr lang="en-US" sz="1600" dirty="0"/>
              <a:t>check the boxes of the update site you want to follow </a:t>
            </a:r>
            <a:r>
              <a:rPr lang="en-US" sz="1600" i="1" dirty="0"/>
              <a:t>&gt; Close &gt; Apply Changes.</a:t>
            </a:r>
          </a:p>
        </p:txBody>
      </p:sp>
    </p:spTree>
    <p:extLst>
      <p:ext uri="{BB962C8B-B14F-4D97-AF65-F5344CB8AC3E}">
        <p14:creationId xmlns:p14="http://schemas.microsoft.com/office/powerpoint/2010/main" val="11257760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353928-C295-A943-B3C5-6615FC3BCC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420888"/>
            <a:ext cx="8229600" cy="370527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400" dirty="0"/>
              <a:t>Visualization of 3D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0D929A-0992-5E45-8C85-F99D9E0254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5856" y="3448202"/>
            <a:ext cx="2182223" cy="2386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4124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7BE50-D0BF-0543-B062-718F11C62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Visualization of 3D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07FBAA-E9A0-5C49-8D3A-CF9CBD9978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problem:</a:t>
            </a:r>
          </a:p>
          <a:p>
            <a:pPr lvl="1"/>
            <a:r>
              <a:rPr lang="en-US" dirty="0"/>
              <a:t>Computer screen is 2D.</a:t>
            </a:r>
          </a:p>
          <a:p>
            <a:pPr lvl="1"/>
            <a:r>
              <a:rPr lang="en-US" dirty="0"/>
              <a:t>The 3D images have to be mapped to 2D somehow</a:t>
            </a:r>
            <a:br>
              <a:rPr lang="en-US" dirty="0"/>
            </a:br>
            <a:r>
              <a:rPr lang="en-US" dirty="0"/>
              <a:t>to visualize them.</a:t>
            </a:r>
          </a:p>
          <a:p>
            <a:endParaRPr lang="en-US" dirty="0"/>
          </a:p>
          <a:p>
            <a:r>
              <a:rPr lang="en-US" dirty="0"/>
              <a:t>Potential solutions:</a:t>
            </a:r>
          </a:p>
          <a:p>
            <a:pPr lvl="1"/>
            <a:r>
              <a:rPr lang="en-US" dirty="0"/>
              <a:t>Slicing / </a:t>
            </a:r>
            <a:r>
              <a:rPr lang="en-US" dirty="0" err="1"/>
              <a:t>Reslicing</a:t>
            </a:r>
            <a:endParaRPr lang="en-US" dirty="0"/>
          </a:p>
          <a:p>
            <a:pPr lvl="1"/>
            <a:r>
              <a:rPr lang="en-US" dirty="0"/>
              <a:t>Projections</a:t>
            </a:r>
          </a:p>
          <a:p>
            <a:pPr lvl="1"/>
            <a:r>
              <a:rPr lang="en-US" dirty="0"/>
              <a:t>Rendering</a:t>
            </a:r>
          </a:p>
          <a:p>
            <a:endParaRPr lang="en-US" dirty="0"/>
          </a:p>
          <a:p>
            <a:r>
              <a:rPr lang="en-US" dirty="0"/>
              <a:t>Careful:</a:t>
            </a:r>
          </a:p>
          <a:p>
            <a:pPr lvl="1"/>
            <a:r>
              <a:rPr lang="en-US" dirty="0"/>
              <a:t>Dimension reduction -&gt; information loss. </a:t>
            </a:r>
          </a:p>
          <a:p>
            <a:pPr lvl="1"/>
            <a:r>
              <a:rPr lang="en-US" dirty="0"/>
              <a:t>Good for visualization, but the actual analysis should usually be done in 3D.</a:t>
            </a:r>
          </a:p>
        </p:txBody>
      </p:sp>
      <p:pic>
        <p:nvPicPr>
          <p:cNvPr id="4" name="Picture 3" descr="computer-304585_640.png">
            <a:extLst>
              <a:ext uri="{FF2B5EF4-FFF2-40B4-BE49-F238E27FC236}">
                <a16:creationId xmlns:a16="http://schemas.microsoft.com/office/drawing/2014/main" id="{A7FE1F1F-BA25-4E4F-8850-2E7E29300BF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200" y="1340768"/>
            <a:ext cx="2206818" cy="2106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9970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85E4A6-BB88-5A43-B485-67E5B9675C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schedule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282DC3-67FB-AA4E-B02D-C0185C4FE9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28430"/>
            <a:ext cx="8229600" cy="5036130"/>
          </a:xfrm>
        </p:spPr>
        <p:txBody>
          <a:bodyPr>
            <a:noAutofit/>
          </a:bodyPr>
          <a:lstStyle/>
          <a:p>
            <a:r>
              <a:rPr lang="en-US" sz="1300" b="1" dirty="0"/>
              <a:t>Day 1 (Mon 3.5.)</a:t>
            </a:r>
          </a:p>
          <a:p>
            <a:pPr lvl="1"/>
            <a:r>
              <a:rPr lang="en-US" sz="1300" dirty="0"/>
              <a:t>Image basics, visualization, measurements</a:t>
            </a:r>
          </a:p>
          <a:p>
            <a:pPr lvl="1"/>
            <a:r>
              <a:rPr lang="en-US" sz="1300" dirty="0"/>
              <a:t>Spot detection</a:t>
            </a:r>
          </a:p>
          <a:p>
            <a:pPr lvl="1"/>
            <a:r>
              <a:rPr lang="en-US" sz="1300" dirty="0"/>
              <a:t>Segmentation  (start)</a:t>
            </a:r>
          </a:p>
          <a:p>
            <a:pPr lvl="1"/>
            <a:endParaRPr lang="en-US" sz="1300" dirty="0"/>
          </a:p>
          <a:p>
            <a:r>
              <a:rPr lang="en-US" sz="1300" b="1" dirty="0"/>
              <a:t>Day 2 (Tue 4.5.)</a:t>
            </a:r>
          </a:p>
          <a:p>
            <a:pPr lvl="1"/>
            <a:r>
              <a:rPr lang="en-US" sz="1300" dirty="0"/>
              <a:t>Visit LMF</a:t>
            </a:r>
          </a:p>
          <a:p>
            <a:pPr lvl="1"/>
            <a:r>
              <a:rPr lang="en-US" sz="1300" dirty="0"/>
              <a:t>Segmentation (cont’d)</a:t>
            </a:r>
          </a:p>
          <a:p>
            <a:pPr lvl="1"/>
            <a:r>
              <a:rPr lang="en-US" sz="1300" dirty="0"/>
              <a:t>Mathematical background: image filters, morphology</a:t>
            </a:r>
          </a:p>
          <a:p>
            <a:pPr lvl="1"/>
            <a:endParaRPr lang="en-US" sz="1300" dirty="0"/>
          </a:p>
          <a:p>
            <a:r>
              <a:rPr lang="en-US" sz="1300" b="1" dirty="0"/>
              <a:t>Day 3 (Wed 5.5.)</a:t>
            </a:r>
            <a:r>
              <a:rPr lang="en-US" sz="1300" dirty="0"/>
              <a:t> </a:t>
            </a:r>
          </a:p>
          <a:p>
            <a:pPr lvl="1"/>
            <a:r>
              <a:rPr lang="en-US" sz="1300" dirty="0"/>
              <a:t>Advanced segmentation: Machine learning with </a:t>
            </a:r>
            <a:r>
              <a:rPr lang="en-US" sz="1300" dirty="0" err="1"/>
              <a:t>Ilastik</a:t>
            </a:r>
            <a:endParaRPr lang="en-US" sz="1300" dirty="0"/>
          </a:p>
          <a:p>
            <a:pPr lvl="1"/>
            <a:r>
              <a:rPr lang="en-US" sz="1300" dirty="0"/>
              <a:t>IJ Macro (start)</a:t>
            </a:r>
          </a:p>
          <a:p>
            <a:pPr lvl="1"/>
            <a:endParaRPr lang="en-US" sz="1300" dirty="0"/>
          </a:p>
          <a:p>
            <a:r>
              <a:rPr lang="en-US" sz="1300" b="1" dirty="0"/>
              <a:t>Day 4 (Thu 6.5.) </a:t>
            </a:r>
          </a:p>
          <a:p>
            <a:pPr lvl="1"/>
            <a:r>
              <a:rPr lang="en-US" sz="1300" dirty="0"/>
              <a:t>IJ Macro (cont’d)</a:t>
            </a:r>
          </a:p>
          <a:p>
            <a:pPr lvl="1"/>
            <a:r>
              <a:rPr lang="en-US" sz="1300" dirty="0"/>
              <a:t>3D data: visualization and analysis</a:t>
            </a:r>
          </a:p>
          <a:p>
            <a:pPr lvl="1"/>
            <a:endParaRPr lang="en-US" sz="1300" dirty="0"/>
          </a:p>
          <a:p>
            <a:r>
              <a:rPr lang="en-US" sz="1300" b="1" dirty="0"/>
              <a:t>Day 5 (Fri 7.5.) </a:t>
            </a:r>
          </a:p>
          <a:p>
            <a:pPr lvl="1"/>
            <a:r>
              <a:rPr lang="en-DE" sz="1300" dirty="0"/>
              <a:t>Image registration, image stitching</a:t>
            </a:r>
          </a:p>
          <a:p>
            <a:pPr lvl="1"/>
            <a:r>
              <a:rPr lang="en-DE" sz="1300" dirty="0"/>
              <a:t>Time sequence analysis and tracking </a:t>
            </a:r>
          </a:p>
          <a:p>
            <a:pPr lvl="1"/>
            <a:r>
              <a:rPr lang="en-US" sz="1300" dirty="0"/>
              <a:t>Good practices</a:t>
            </a:r>
            <a:endParaRPr lang="en-DE" sz="1300" dirty="0"/>
          </a:p>
        </p:txBody>
      </p:sp>
    </p:spTree>
    <p:extLst>
      <p:ext uri="{BB962C8B-B14F-4D97-AF65-F5344CB8AC3E}">
        <p14:creationId xmlns:p14="http://schemas.microsoft.com/office/powerpoint/2010/main" val="1558241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90E8EA-ECA2-4146-84E8-B516B6A9F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Reslicing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26FA30-CE52-674F-BC7B-7552067F46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/>
              <a:t>Image &gt; Stacks &gt; </a:t>
            </a:r>
            <a:r>
              <a:rPr lang="en-US" i="1" dirty="0" err="1"/>
              <a:t>Reslice</a:t>
            </a:r>
            <a:r>
              <a:rPr lang="en-US" i="1" dirty="0"/>
              <a:t> [/]…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0D4011F-7326-DE40-A0D7-32A826C71A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2228" y="2785313"/>
            <a:ext cx="2166391" cy="117415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A7E4577-938F-194C-8B6E-D514F98129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692" y="1887998"/>
            <a:ext cx="1797327" cy="215134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8394ECC-069E-5441-93EF-BFA37CDF2A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0152" y="1668206"/>
            <a:ext cx="1805516" cy="197560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CF7E7CB-3591-F64B-975D-D681AA9619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1945" y="4519547"/>
            <a:ext cx="1779864" cy="212240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92907D7-E85C-514A-89D7-064C1451F0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02292" y="5647111"/>
            <a:ext cx="2060299" cy="87385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22FD2BB-5087-2C47-9E0D-0B08F05216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43538" y="4427873"/>
            <a:ext cx="1773967" cy="212338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7DEA0AA-080C-C041-AF90-425339D92BE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04002" y="5691771"/>
            <a:ext cx="3192603" cy="868784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B407B191-219B-6F44-ADEA-23B8029217F3}"/>
              </a:ext>
            </a:extLst>
          </p:cNvPr>
          <p:cNvSpPr/>
          <p:nvPr/>
        </p:nvSpPr>
        <p:spPr>
          <a:xfrm>
            <a:off x="2237064" y="3643807"/>
            <a:ext cx="393539" cy="382367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02F42BA-54E7-4744-94F4-8EABF9EF8B5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5100" y="4366920"/>
            <a:ext cx="584200" cy="5334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93FB2C2-78F3-994E-ADDA-68856D8DFAB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83540" y="4282653"/>
            <a:ext cx="558800" cy="5080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F590508-7D4E-C247-AF16-A4166E858D47}"/>
              </a:ext>
            </a:extLst>
          </p:cNvPr>
          <p:cNvSpPr txBox="1"/>
          <p:nvPr/>
        </p:nvSpPr>
        <p:spPr>
          <a:xfrm>
            <a:off x="2639789" y="2310840"/>
            <a:ext cx="1707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Reslice</a:t>
            </a:r>
            <a:r>
              <a:rPr lang="en-US" dirty="0"/>
              <a:t> full stack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1745AB7-2D8C-414A-AA4D-880581807D36}"/>
              </a:ext>
            </a:extLst>
          </p:cNvPr>
          <p:cNvSpPr txBox="1"/>
          <p:nvPr/>
        </p:nvSpPr>
        <p:spPr>
          <a:xfrm>
            <a:off x="2203596" y="5171763"/>
            <a:ext cx="2296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Reslice</a:t>
            </a:r>
            <a:r>
              <a:rPr lang="en-US" dirty="0"/>
              <a:t> along selection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AD7BA85-7C99-C245-AECA-40040E9468F1}"/>
              </a:ext>
            </a:extLst>
          </p:cNvPr>
          <p:cNvCxnSpPr>
            <a:cxnSpLocks/>
          </p:cNvCxnSpPr>
          <p:nvPr/>
        </p:nvCxnSpPr>
        <p:spPr>
          <a:xfrm flipH="1">
            <a:off x="7092280" y="2680172"/>
            <a:ext cx="936104" cy="10514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710777B6-80FA-2B4C-9884-08BC4F76709E}"/>
              </a:ext>
            </a:extLst>
          </p:cNvPr>
          <p:cNvSpPr txBox="1"/>
          <p:nvPr/>
        </p:nvSpPr>
        <p:spPr>
          <a:xfrm>
            <a:off x="8002738" y="2415981"/>
            <a:ext cx="107672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Keep in mind: voxels are anisotropic</a:t>
            </a:r>
          </a:p>
        </p:txBody>
      </p:sp>
    </p:spTree>
    <p:extLst>
      <p:ext uri="{BB962C8B-B14F-4D97-AF65-F5344CB8AC3E}">
        <p14:creationId xmlns:p14="http://schemas.microsoft.com/office/powerpoint/2010/main" val="2075122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5300FD-C4B0-AF42-89B6-539357F08B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Reslicing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60FEDF-52A3-1F4E-A5EA-F6AA551072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i="1" dirty="0"/>
              <a:t>Image &gt; Stacks &gt; </a:t>
            </a:r>
            <a:r>
              <a:rPr lang="en-US" i="1" u="sng" dirty="0"/>
              <a:t>Dynamic</a:t>
            </a:r>
            <a:r>
              <a:rPr lang="en-US" i="1" dirty="0"/>
              <a:t> </a:t>
            </a:r>
            <a:r>
              <a:rPr lang="en-US" i="1" dirty="0" err="1"/>
              <a:t>reslice</a:t>
            </a:r>
            <a:endParaRPr lang="en-US" i="1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Move the yellow line by dragging the center point</a:t>
            </a:r>
          </a:p>
          <a:p>
            <a:r>
              <a:rPr lang="en-US" dirty="0"/>
              <a:t>If strange results: split channels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4B004E-4DAB-C645-80B5-2BC8212578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1880" y="2598747"/>
            <a:ext cx="1672369" cy="12224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46DEF18-AC12-0C4A-8AD0-EC3114F8E2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463" y="1916832"/>
            <a:ext cx="2348530" cy="281287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977DEC7-72EA-C045-921D-E9BA7292A9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8104" y="2476607"/>
            <a:ext cx="3493906" cy="1466725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95C7D501-2BB3-A44F-9E53-BAE2506A5849}"/>
              </a:ext>
            </a:extLst>
          </p:cNvPr>
          <p:cNvGrpSpPr/>
          <p:nvPr/>
        </p:nvGrpSpPr>
        <p:grpSpPr>
          <a:xfrm>
            <a:off x="1835696" y="3162059"/>
            <a:ext cx="816678" cy="607273"/>
            <a:chOff x="1095884" y="4027548"/>
            <a:chExt cx="816678" cy="607273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E343B962-6C22-5641-BEAB-89BD63E281E4}"/>
                </a:ext>
              </a:extLst>
            </p:cNvPr>
            <p:cNvSpPr/>
            <p:nvPr/>
          </p:nvSpPr>
          <p:spPr>
            <a:xfrm>
              <a:off x="1380502" y="4153191"/>
              <a:ext cx="315675" cy="272226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EF3183B9-6E15-764F-A47B-B919325F7800}"/>
                </a:ext>
              </a:extLst>
            </p:cNvPr>
            <p:cNvCxnSpPr>
              <a:stCxn id="8" idx="7"/>
            </p:cNvCxnSpPr>
            <p:nvPr/>
          </p:nvCxnSpPr>
          <p:spPr>
            <a:xfrm flipV="1">
              <a:off x="1649947" y="4027548"/>
              <a:ext cx="262615" cy="16551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1A62CDFD-29E0-D84B-ABF3-1E164F451B4B}"/>
                </a:ext>
              </a:extLst>
            </p:cNvPr>
            <p:cNvCxnSpPr>
              <a:stCxn id="8" idx="3"/>
            </p:cNvCxnSpPr>
            <p:nvPr/>
          </p:nvCxnSpPr>
          <p:spPr>
            <a:xfrm flipH="1">
              <a:off x="1095884" y="4385550"/>
              <a:ext cx="330848" cy="249271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913815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85C2EF-3A89-5D4A-B39A-5566A55721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Orthogonal views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AA4CF7-5C48-984C-B061-00BBECA12B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22068"/>
            <a:ext cx="8229600" cy="4704095"/>
          </a:xfrm>
        </p:spPr>
        <p:txBody>
          <a:bodyPr/>
          <a:lstStyle/>
          <a:p>
            <a:r>
              <a:rPr lang="en-US" i="1" dirty="0"/>
              <a:t>Image &gt; Stacks &gt; Orthogonal Views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Move the yellow cross by</a:t>
            </a:r>
            <a:br>
              <a:rPr lang="en-US" dirty="0"/>
            </a:br>
            <a:r>
              <a:rPr lang="en-US" dirty="0"/>
              <a:t>dragging the center point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7428BC-9680-674D-98D1-BDDA3FA281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1960" y="1916832"/>
            <a:ext cx="3960267" cy="4330385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EC558F71-4C36-B84F-963B-2A55C5421366}"/>
              </a:ext>
            </a:extLst>
          </p:cNvPr>
          <p:cNvGrpSpPr/>
          <p:nvPr/>
        </p:nvGrpSpPr>
        <p:grpSpPr>
          <a:xfrm>
            <a:off x="5148064" y="3356992"/>
            <a:ext cx="816678" cy="607273"/>
            <a:chOff x="1095884" y="4027548"/>
            <a:chExt cx="816678" cy="607273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7AD4A985-9C40-DD47-A5E1-9C0010E1EFED}"/>
                </a:ext>
              </a:extLst>
            </p:cNvPr>
            <p:cNvSpPr/>
            <p:nvPr/>
          </p:nvSpPr>
          <p:spPr>
            <a:xfrm>
              <a:off x="1380502" y="4153191"/>
              <a:ext cx="315675" cy="272226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F3ABD4BD-1510-E64E-A634-70BC523140E6}"/>
                </a:ext>
              </a:extLst>
            </p:cNvPr>
            <p:cNvCxnSpPr/>
            <p:nvPr/>
          </p:nvCxnSpPr>
          <p:spPr>
            <a:xfrm flipV="1">
              <a:off x="1649947" y="4027548"/>
              <a:ext cx="262615" cy="16551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611B8997-1AC2-4042-A66B-83306387812D}"/>
                </a:ext>
              </a:extLst>
            </p:cNvPr>
            <p:cNvCxnSpPr/>
            <p:nvPr/>
          </p:nvCxnSpPr>
          <p:spPr>
            <a:xfrm flipH="1">
              <a:off x="1095884" y="4385550"/>
              <a:ext cx="330848" cy="249271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5473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A18C02-F3E2-1A48-AFCD-32C512E45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Montage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38180F-2D27-EF4E-93CF-1AAEFB8D7C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/>
              <a:t>Image &gt; Stacks &gt; Make Montage…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8FAED8-621E-174C-BE4C-33310D1791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7992" y="2110288"/>
            <a:ext cx="4843512" cy="40416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B0ED891-A24A-0148-A861-333A8DE140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820" y="2110288"/>
            <a:ext cx="1574446" cy="27202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F177642-69BF-7A47-BB9E-14C8AB0670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715" y="3974817"/>
            <a:ext cx="1797327" cy="2151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9139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14EDB-B7D2-4946-8A00-EC2E63D7C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5B4115-FB72-7741-AB13-3F168F9D5F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/>
              <a:t>Image &gt; Stacks &gt; Z-Project…</a:t>
            </a:r>
          </a:p>
          <a:p>
            <a:r>
              <a:rPr lang="en-US" b="1" dirty="0"/>
              <a:t>Maximum intensity</a:t>
            </a:r>
            <a:r>
              <a:rPr lang="en-US" dirty="0"/>
              <a:t> projection usually works well for visualization</a:t>
            </a:r>
          </a:p>
          <a:p>
            <a:pPr lvl="1"/>
            <a:r>
              <a:rPr lang="en-US" dirty="0"/>
              <a:t>But check </a:t>
            </a:r>
            <a:r>
              <a:rPr lang="en-US"/>
              <a:t>which projection </a:t>
            </a:r>
            <a:r>
              <a:rPr lang="en-US" dirty="0"/>
              <a:t>is best for your use-case.</a:t>
            </a:r>
          </a:p>
          <a:p>
            <a:pPr lvl="1"/>
            <a:r>
              <a:rPr lang="en-US" dirty="0"/>
              <a:t>For example a Sum projection to measure the total intensity.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71578E-E822-6E4F-A8A4-CBCB91947F5E}"/>
              </a:ext>
            </a:extLst>
          </p:cNvPr>
          <p:cNvSpPr txBox="1"/>
          <p:nvPr/>
        </p:nvSpPr>
        <p:spPr>
          <a:xfrm>
            <a:off x="772384" y="6523283"/>
            <a:ext cx="421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200" dirty="0"/>
              <a:t>Image source: </a:t>
            </a:r>
            <a:r>
              <a:rPr lang="en-GB" sz="1200" dirty="0" err="1"/>
              <a:t>Akanksha</a:t>
            </a:r>
            <a:r>
              <a:rPr lang="en-GB" sz="1200" dirty="0"/>
              <a:t> Jain, </a:t>
            </a:r>
            <a:r>
              <a:rPr lang="en-GB" sz="1200" dirty="0" err="1"/>
              <a:t>Tomancak</a:t>
            </a:r>
            <a:r>
              <a:rPr lang="en-GB" sz="1200" dirty="0"/>
              <a:t> lab, MPI CBG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9C12D7-8161-694F-9BDE-67BC5C1274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296" y="2870235"/>
            <a:ext cx="1920494" cy="36252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0FA659C-EB54-FC47-AC35-8CA7007184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8104" y="2952897"/>
            <a:ext cx="1928952" cy="35258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D7EB80B-7F10-9C49-ACC1-5484C82B4B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0584" y="3645024"/>
            <a:ext cx="2221632" cy="1390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0206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9BB3AC-A67A-E748-BE7D-93CDFA10A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ImageJ 3D Viewer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B23E52-D3B9-8441-A3F2-1DECC79435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/>
              <a:t>Plugins &gt; 3D Viewer</a:t>
            </a:r>
          </a:p>
          <a:p>
            <a:r>
              <a:rPr lang="en-US" dirty="0"/>
              <a:t>“</a:t>
            </a:r>
            <a:r>
              <a:rPr lang="en-US" b="1" dirty="0"/>
              <a:t>Volume rendering</a:t>
            </a:r>
            <a:r>
              <a:rPr lang="en-US" dirty="0"/>
              <a:t>”</a:t>
            </a:r>
          </a:p>
          <a:p>
            <a:r>
              <a:rPr lang="en-US" dirty="0"/>
              <a:t>Already a bit older but uncomplicated and easy to use viewer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68BC6D-E94C-4948-BC1E-EA8A719254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002" y="3068959"/>
            <a:ext cx="3004006" cy="342653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A0DBCD5-2B43-BC44-83BF-5D1B76A6B4C6}"/>
              </a:ext>
            </a:extLst>
          </p:cNvPr>
          <p:cNvSpPr txBox="1"/>
          <p:nvPr/>
        </p:nvSpPr>
        <p:spPr>
          <a:xfrm>
            <a:off x="355600" y="6495494"/>
            <a:ext cx="421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200" dirty="0"/>
              <a:t>Image source: Elena </a:t>
            </a:r>
            <a:r>
              <a:rPr lang="en-GB" sz="1200" dirty="0" err="1"/>
              <a:t>Gromberg</a:t>
            </a:r>
            <a:r>
              <a:rPr lang="en-GB" sz="1200" dirty="0"/>
              <a:t>, Tanaka Group, CRTD Dresden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25CB08-92C7-374E-A46A-45FC5DCA90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7784" y="2619592"/>
            <a:ext cx="2751130" cy="28976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8AC0ACF-07F9-3640-AB8F-067264275A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21603" y="3147994"/>
            <a:ext cx="3617396" cy="3268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1844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9BB3AC-A67A-E748-BE7D-93CDFA10A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ImageJ 3D Viewer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B23E52-D3B9-8441-A3F2-1DECC79435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22068"/>
            <a:ext cx="4618856" cy="4704095"/>
          </a:xfrm>
        </p:spPr>
        <p:txBody>
          <a:bodyPr/>
          <a:lstStyle/>
          <a:p>
            <a:r>
              <a:rPr lang="en-US" b="1" dirty="0"/>
              <a:t>Navigation</a:t>
            </a:r>
            <a:r>
              <a:rPr lang="en-US" dirty="0"/>
              <a:t>:</a:t>
            </a:r>
          </a:p>
          <a:p>
            <a:pPr lvl="1"/>
            <a:r>
              <a:rPr lang="en-GB" dirty="0"/>
              <a:t>Click and move the mouse to turn perspective. This depends on where you click!</a:t>
            </a:r>
          </a:p>
          <a:p>
            <a:pPr lvl="1"/>
            <a:r>
              <a:rPr lang="en-GB" dirty="0"/>
              <a:t>Hold the SHIFT key while moving to move the view in plane</a:t>
            </a:r>
          </a:p>
          <a:p>
            <a:pPr lvl="1"/>
            <a:r>
              <a:rPr lang="en-GB" dirty="0"/>
              <a:t>Use the mouse wheel to zoom in</a:t>
            </a:r>
          </a:p>
          <a:p>
            <a:endParaRPr lang="en-US" dirty="0"/>
          </a:p>
          <a:p>
            <a:r>
              <a:rPr lang="en-US" dirty="0"/>
              <a:t>3D Viewer has also simple movie recording options:</a:t>
            </a:r>
            <a:br>
              <a:rPr lang="en-US" dirty="0"/>
            </a:br>
            <a:r>
              <a:rPr lang="en-US" i="1" dirty="0"/>
              <a:t>View &gt; Start/Stop freehand recording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8AC0ACF-07F9-3640-AB8F-067264275A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4048" y="1396441"/>
            <a:ext cx="3923699" cy="3268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4204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BigDataViewer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i="1" dirty="0"/>
              <a:t>Plugins &gt; Big Data Viewer &gt; Open Current Image</a:t>
            </a:r>
            <a:endParaRPr lang="en-GB" dirty="0"/>
          </a:p>
          <a:p>
            <a:r>
              <a:rPr lang="en-GB" dirty="0" err="1"/>
              <a:t>BigDataViewer</a:t>
            </a:r>
            <a:r>
              <a:rPr lang="en-GB" dirty="0"/>
              <a:t> is a </a:t>
            </a:r>
            <a:r>
              <a:rPr lang="en-GB" b="1" dirty="0"/>
              <a:t>re-slicing</a:t>
            </a:r>
            <a:r>
              <a:rPr lang="en-GB" dirty="0"/>
              <a:t> browser.</a:t>
            </a:r>
          </a:p>
          <a:p>
            <a:r>
              <a:rPr lang="en-GB" dirty="0"/>
              <a:t>Works on huge data sizes (TB’s).</a:t>
            </a:r>
          </a:p>
          <a:p>
            <a:r>
              <a:rPr lang="en-GB" dirty="0"/>
              <a:t>Large data should be saved in native XML/HDF5 format and be loaded from disk.</a:t>
            </a:r>
          </a:p>
        </p:txBody>
      </p:sp>
      <p:pic>
        <p:nvPicPr>
          <p:cNvPr id="11" name="Untitled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83568" y="3321557"/>
            <a:ext cx="2654164" cy="284374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61254" y="4010471"/>
            <a:ext cx="5051181" cy="2154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850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99200D-24DF-7A4D-96E7-073ADFEBE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tools: 3D visualization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968D1A80-C367-8946-9092-92CA64F78C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are more tools for 3D visualization (and processing). Examples: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C1EFD05-2831-C34C-8AEF-C48BEAF37CC4}"/>
              </a:ext>
            </a:extLst>
          </p:cNvPr>
          <p:cNvSpPr txBox="1"/>
          <p:nvPr/>
        </p:nvSpPr>
        <p:spPr>
          <a:xfrm>
            <a:off x="5364088" y="2110820"/>
            <a:ext cx="30963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Napari</a:t>
            </a:r>
            <a:r>
              <a:rPr lang="en-US" b="1" dirty="0"/>
              <a:t> (python)</a:t>
            </a:r>
          </a:p>
          <a:p>
            <a:r>
              <a:rPr lang="en-US" dirty="0"/>
              <a:t>3D renderer for python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D1F93D8-1E6B-CB4E-83E3-34919283A0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0072" y="3057680"/>
            <a:ext cx="3645350" cy="272772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1B7365B-12C3-EB48-AADF-1DE1630912A5}"/>
              </a:ext>
            </a:extLst>
          </p:cNvPr>
          <p:cNvSpPr txBox="1"/>
          <p:nvPr/>
        </p:nvSpPr>
        <p:spPr>
          <a:xfrm>
            <a:off x="575556" y="2134349"/>
            <a:ext cx="30963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Imaris</a:t>
            </a:r>
            <a:r>
              <a:rPr lang="en-US" b="1" dirty="0"/>
              <a:t> viewer (standalone)</a:t>
            </a:r>
          </a:p>
          <a:p>
            <a:r>
              <a:rPr lang="en-US" dirty="0"/>
              <a:t>Free viewer, for processing: commercial </a:t>
            </a:r>
            <a:r>
              <a:rPr lang="en-US" dirty="0" err="1"/>
              <a:t>Imaris</a:t>
            </a:r>
            <a:r>
              <a:rPr lang="en-US" dirty="0"/>
              <a:t> software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ACFB152-DC68-A446-9D5E-01E1EECE0C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578" y="3140968"/>
            <a:ext cx="4013089" cy="2592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1885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D9E02-7ADD-5A4E-8A25-762FCDFC54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17375E"/>
                </a:solidFill>
              </a:rPr>
              <a:t>Creating Movies</a:t>
            </a:r>
          </a:p>
        </p:txBody>
      </p:sp>
      <p:pic>
        <p:nvPicPr>
          <p:cNvPr id="8" name="test">
            <a:hlinkClick r:id="" action="ppaction://media"/>
            <a:extLst>
              <a:ext uri="{FF2B5EF4-FFF2-40B4-BE49-F238E27FC236}">
                <a16:creationId xmlns:a16="http://schemas.microsoft.com/office/drawing/2014/main" id="{05FD22E7-650B-174D-A5AB-579D447E9C43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92637" y="1974168"/>
            <a:ext cx="3318564" cy="2654672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6D2D649-6945-EC42-9632-B7EE58D0224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15421" y="2070930"/>
            <a:ext cx="1183328" cy="146456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EDD09B4-3D78-1347-B6B0-1FA66154EF4F}"/>
              </a:ext>
            </a:extLst>
          </p:cNvPr>
          <p:cNvSpPr txBox="1"/>
          <p:nvPr/>
        </p:nvSpPr>
        <p:spPr>
          <a:xfrm>
            <a:off x="683568" y="1335536"/>
            <a:ext cx="384092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17375E"/>
                </a:solidFill>
              </a:rPr>
              <a:t>Image &gt; Stacks &gt; </a:t>
            </a:r>
            <a:r>
              <a:rPr lang="en-US" b="1" i="1" dirty="0">
                <a:solidFill>
                  <a:srgbClr val="17375E"/>
                </a:solidFill>
              </a:rPr>
              <a:t>3D Project…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7375E"/>
                </a:solidFill>
              </a:rPr>
              <a:t>Very basic but quick, only rotations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17375E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3BABE5-0318-D44D-8FAB-104AE50CE658}"/>
              </a:ext>
            </a:extLst>
          </p:cNvPr>
          <p:cNvSpPr txBox="1"/>
          <p:nvPr/>
        </p:nvSpPr>
        <p:spPr>
          <a:xfrm>
            <a:off x="5508104" y="1369945"/>
            <a:ext cx="33829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17375E"/>
                </a:solidFill>
              </a:rPr>
              <a:t>3D Viewer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7375E"/>
                </a:solidFill>
              </a:rPr>
              <a:t>Basic but quick, more options </a:t>
            </a:r>
          </a:p>
        </p:txBody>
      </p:sp>
      <p:pic>
        <p:nvPicPr>
          <p:cNvPr id="14" name="movie_3Dviewer_360deg">
            <a:hlinkClick r:id="" action="ppaction://media"/>
            <a:extLst>
              <a:ext uri="{FF2B5EF4-FFF2-40B4-BE49-F238E27FC236}">
                <a16:creationId xmlns:a16="http://schemas.microsoft.com/office/drawing/2014/main" id="{01D1CF56-84D8-224B-8214-527E05D8B1FD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889680" y="2058900"/>
            <a:ext cx="3165462" cy="254720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7838A7F-3D25-0848-B7ED-71F1017DBE6E}"/>
              </a:ext>
            </a:extLst>
          </p:cNvPr>
          <p:cNvSpPr txBox="1"/>
          <p:nvPr/>
        </p:nvSpPr>
        <p:spPr>
          <a:xfrm>
            <a:off x="698724" y="5618558"/>
            <a:ext cx="47449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17375E"/>
                </a:solidFill>
              </a:rPr>
              <a:t>QuickTimePlayer</a:t>
            </a:r>
            <a:endParaRPr lang="en-US" dirty="0">
              <a:solidFill>
                <a:srgbClr val="17375E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7375E"/>
                </a:solidFill>
              </a:rPr>
              <a:t>If you are on a MacOS you can also record manual rotations with </a:t>
            </a:r>
            <a:r>
              <a:rPr lang="en-US" dirty="0" err="1">
                <a:solidFill>
                  <a:srgbClr val="17375E"/>
                </a:solidFill>
              </a:rPr>
              <a:t>QuickTimePlayer</a:t>
            </a:r>
            <a:r>
              <a:rPr lang="en-US" dirty="0">
                <a:solidFill>
                  <a:srgbClr val="17375E"/>
                </a:solidFill>
              </a:rPr>
              <a:t>.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5349278-539F-CE4C-B67A-F4093C0B2FD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48865" y="5819918"/>
            <a:ext cx="3198738" cy="751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156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6000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3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24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" fill="hold">
                      <p:stCondLst>
                        <p:cond delay="0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8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29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seq concurrent="1" nextAc="seek">
              <p:cTn id="30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1" fill="hold">
                      <p:stCondLst>
                        <p:cond delay="0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4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  <p:bldLst>
      <p:bldP spid="13" grpId="0"/>
      <p:bldP spid="1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597A94B3-E667-1E4F-855B-1D2247EB728A}"/>
              </a:ext>
            </a:extLst>
          </p:cNvPr>
          <p:cNvGrpSpPr/>
          <p:nvPr/>
        </p:nvGrpSpPr>
        <p:grpSpPr>
          <a:xfrm>
            <a:off x="827750" y="1298910"/>
            <a:ext cx="3373200" cy="2516400"/>
            <a:chOff x="1403648" y="2924944"/>
            <a:chExt cx="3140015" cy="2417669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AB708244-4652-2E44-A186-5A8D9B6E5FA0}"/>
                </a:ext>
              </a:extLst>
            </p:cNvPr>
            <p:cNvGrpSpPr/>
            <p:nvPr/>
          </p:nvGrpSpPr>
          <p:grpSpPr>
            <a:xfrm>
              <a:off x="1403648" y="2924944"/>
              <a:ext cx="3140015" cy="2417669"/>
              <a:chOff x="4664402" y="1454682"/>
              <a:chExt cx="3140015" cy="2417669"/>
            </a:xfrm>
          </p:grpSpPr>
          <p:sp>
            <p:nvSpPr>
              <p:cNvPr id="34" name="Rounded Rectangle 33">
                <a:extLst>
                  <a:ext uri="{FF2B5EF4-FFF2-40B4-BE49-F238E27FC236}">
                    <a16:creationId xmlns:a16="http://schemas.microsoft.com/office/drawing/2014/main" id="{5D617528-F9FD-DA41-B67E-2F4CAB3EF38A}"/>
                  </a:ext>
                </a:extLst>
              </p:cNvPr>
              <p:cNvSpPr/>
              <p:nvPr/>
            </p:nvSpPr>
            <p:spPr>
              <a:xfrm>
                <a:off x="4664402" y="1454682"/>
                <a:ext cx="3140015" cy="2417669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061BD9E-7772-B145-BEEE-E0E6B1BCD85D}"/>
                  </a:ext>
                </a:extLst>
              </p:cNvPr>
              <p:cNvSpPr txBox="1"/>
              <p:nvPr/>
            </p:nvSpPr>
            <p:spPr>
              <a:xfrm>
                <a:off x="5009460" y="1557393"/>
                <a:ext cx="244990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400" b="1" dirty="0"/>
                  <a:t>Macro basics</a:t>
                </a:r>
              </a:p>
            </p:txBody>
          </p:sp>
        </p:grpSp>
        <p:pic>
          <p:nvPicPr>
            <p:cNvPr id="36" name="Picture 2">
              <a:extLst>
                <a:ext uri="{FF2B5EF4-FFF2-40B4-BE49-F238E27FC236}">
                  <a16:creationId xmlns:a16="http://schemas.microsoft.com/office/drawing/2014/main" id="{745A52E8-736E-3F46-B936-543E7D780C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66570" y="3501968"/>
              <a:ext cx="1077238" cy="15112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EAF931BB-CBBF-9C4A-ACC6-7E77EEF4B5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60887" y="3650848"/>
              <a:ext cx="1108520" cy="1169380"/>
            </a:xfrm>
            <a:prstGeom prst="rect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</p:pic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BC73494B-627D-2F49-B809-3B759C3AFA17}"/>
              </a:ext>
            </a:extLst>
          </p:cNvPr>
          <p:cNvGrpSpPr/>
          <p:nvPr/>
        </p:nvGrpSpPr>
        <p:grpSpPr>
          <a:xfrm>
            <a:off x="4434151" y="1298555"/>
            <a:ext cx="3374053" cy="2516755"/>
            <a:chOff x="4131494" y="628449"/>
            <a:chExt cx="3140015" cy="2417669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96302DB3-B6AE-ED47-9D27-666B160E527A}"/>
                </a:ext>
              </a:extLst>
            </p:cNvPr>
            <p:cNvGrpSpPr/>
            <p:nvPr/>
          </p:nvGrpSpPr>
          <p:grpSpPr>
            <a:xfrm>
              <a:off x="4131494" y="628449"/>
              <a:ext cx="3140015" cy="2417669"/>
              <a:chOff x="4664402" y="1454682"/>
              <a:chExt cx="3140015" cy="2417669"/>
            </a:xfrm>
          </p:grpSpPr>
          <p:sp>
            <p:nvSpPr>
              <p:cNvPr id="39" name="Rounded Rectangle 38">
                <a:extLst>
                  <a:ext uri="{FF2B5EF4-FFF2-40B4-BE49-F238E27FC236}">
                    <a16:creationId xmlns:a16="http://schemas.microsoft.com/office/drawing/2014/main" id="{6D732444-DA6C-A145-B0D9-715299D9D351}"/>
                  </a:ext>
                </a:extLst>
              </p:cNvPr>
              <p:cNvSpPr/>
              <p:nvPr/>
            </p:nvSpPr>
            <p:spPr>
              <a:xfrm>
                <a:off x="4664402" y="1454682"/>
                <a:ext cx="3140015" cy="2417669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C5BFC41F-3838-0747-B2F4-327494061FD2}"/>
                  </a:ext>
                </a:extLst>
              </p:cNvPr>
              <p:cNvSpPr txBox="1"/>
              <p:nvPr/>
            </p:nvSpPr>
            <p:spPr>
              <a:xfrm>
                <a:off x="5009460" y="1557393"/>
                <a:ext cx="244990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400" b="1" dirty="0"/>
                  <a:t>Macro recorder</a:t>
                </a:r>
              </a:p>
            </p:txBody>
          </p:sp>
        </p:grpSp>
        <p:pic>
          <p:nvPicPr>
            <p:cNvPr id="41" name="Picture 4">
              <a:extLst>
                <a:ext uri="{FF2B5EF4-FFF2-40B4-BE49-F238E27FC236}">
                  <a16:creationId xmlns:a16="http://schemas.microsoft.com/office/drawing/2014/main" id="{A0E70730-A881-6641-916A-C96025AA99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30810" y="1144841"/>
              <a:ext cx="1948908" cy="1221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2" name="Picture 3">
              <a:extLst>
                <a:ext uri="{FF2B5EF4-FFF2-40B4-BE49-F238E27FC236}">
                  <a16:creationId xmlns:a16="http://schemas.microsoft.com/office/drawing/2014/main" id="{DC7F5DB3-2E25-8041-A863-B82AD204F7E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7853"/>
            <a:stretch/>
          </p:blipFill>
          <p:spPr bwMode="auto">
            <a:xfrm>
              <a:off x="4921696" y="1932899"/>
              <a:ext cx="2073784" cy="77310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70EA8D56-1602-CF4A-8A12-CDF081CBFCC1}"/>
              </a:ext>
            </a:extLst>
          </p:cNvPr>
          <p:cNvGrpSpPr/>
          <p:nvPr/>
        </p:nvGrpSpPr>
        <p:grpSpPr>
          <a:xfrm>
            <a:off x="873667" y="4005064"/>
            <a:ext cx="3373200" cy="2516400"/>
            <a:chOff x="4760742" y="3110242"/>
            <a:chExt cx="3140015" cy="2417669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C4142ECC-5792-2F41-BB18-AD50F7312D67}"/>
                </a:ext>
              </a:extLst>
            </p:cNvPr>
            <p:cNvGrpSpPr/>
            <p:nvPr/>
          </p:nvGrpSpPr>
          <p:grpSpPr>
            <a:xfrm>
              <a:off x="4760742" y="3110242"/>
              <a:ext cx="3140015" cy="2417669"/>
              <a:chOff x="4664402" y="1454682"/>
              <a:chExt cx="3140015" cy="2417669"/>
            </a:xfrm>
          </p:grpSpPr>
          <p:sp>
            <p:nvSpPr>
              <p:cNvPr id="46" name="Rounded Rectangle 45">
                <a:extLst>
                  <a:ext uri="{FF2B5EF4-FFF2-40B4-BE49-F238E27FC236}">
                    <a16:creationId xmlns:a16="http://schemas.microsoft.com/office/drawing/2014/main" id="{05E05F58-3160-3F4C-8E9C-3CE16F6F561C}"/>
                  </a:ext>
                </a:extLst>
              </p:cNvPr>
              <p:cNvSpPr/>
              <p:nvPr/>
            </p:nvSpPr>
            <p:spPr>
              <a:xfrm>
                <a:off x="4664402" y="1454682"/>
                <a:ext cx="3140015" cy="2417669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2DFEB58-0840-FB41-88AD-B991866D951F}"/>
                  </a:ext>
                </a:extLst>
              </p:cNvPr>
              <p:cNvSpPr txBox="1"/>
              <p:nvPr/>
            </p:nvSpPr>
            <p:spPr>
              <a:xfrm>
                <a:off x="5009460" y="1557393"/>
                <a:ext cx="244990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400" b="1" dirty="0"/>
                  <a:t>Macro for Images</a:t>
                </a:r>
              </a:p>
            </p:txBody>
          </p:sp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1B4ABFDD-7FA5-7441-A730-C6F47BC54113}"/>
                </a:ext>
              </a:extLst>
            </p:cNvPr>
            <p:cNvSpPr txBox="1"/>
            <p:nvPr/>
          </p:nvSpPr>
          <p:spPr>
            <a:xfrm>
              <a:off x="5056713" y="3674616"/>
              <a:ext cx="2165709" cy="120032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GB" sz="900" dirty="0" err="1">
                  <a:highlight>
                    <a:srgbClr val="F2F2F2"/>
                  </a:highlight>
                  <a:latin typeface="Courier"/>
                  <a:cs typeface="Courier"/>
                </a:rPr>
                <a:t>imageTitle</a:t>
              </a:r>
              <a:r>
                <a:rPr lang="en-GB" sz="900" dirty="0">
                  <a:highlight>
                    <a:srgbClr val="F2F2F2"/>
                  </a:highlight>
                  <a:latin typeface="Courier"/>
                  <a:cs typeface="Courier"/>
                </a:rPr>
                <a:t> = </a:t>
              </a:r>
              <a:r>
                <a:rPr lang="en-US" sz="900" dirty="0" err="1">
                  <a:solidFill>
                    <a:srgbClr val="A79C00"/>
                  </a:solidFill>
                  <a:highlight>
                    <a:srgbClr val="F2F2F2"/>
                  </a:highlight>
                  <a:latin typeface="Courier"/>
                  <a:cs typeface="Courier"/>
                </a:rPr>
                <a:t>getTitle</a:t>
              </a:r>
              <a:r>
                <a:rPr lang="en-US" sz="900" dirty="0">
                  <a:solidFill>
                    <a:srgbClr val="FF0000"/>
                  </a:solidFill>
                  <a:highlight>
                    <a:srgbClr val="F2F2F2"/>
                  </a:highlight>
                  <a:latin typeface="Courier"/>
                  <a:cs typeface="Courier"/>
                </a:rPr>
                <a:t>()</a:t>
              </a:r>
              <a:r>
                <a:rPr lang="en-GB" sz="900" dirty="0">
                  <a:highlight>
                    <a:srgbClr val="F2F2F2"/>
                  </a:highlight>
                  <a:latin typeface="Courier"/>
                  <a:cs typeface="Courier"/>
                </a:rPr>
                <a:t>;</a:t>
              </a:r>
            </a:p>
            <a:p>
              <a:endParaRPr lang="en-GB" sz="900" dirty="0">
                <a:highlight>
                  <a:srgbClr val="F2F2F2"/>
                </a:highlight>
                <a:latin typeface="Courier"/>
                <a:cs typeface="Courier"/>
              </a:endParaRPr>
            </a:p>
            <a:p>
              <a:r>
                <a:rPr lang="en-GB" sz="900" dirty="0">
                  <a:solidFill>
                    <a:srgbClr val="1A9513"/>
                  </a:solidFill>
                  <a:highlight>
                    <a:srgbClr val="F2F2F2"/>
                  </a:highlight>
                  <a:latin typeface="Courier"/>
                  <a:cs typeface="Courier"/>
                </a:rPr>
                <a:t>// do fancy processing here</a:t>
              </a:r>
            </a:p>
            <a:p>
              <a:r>
                <a:rPr lang="en-GB" sz="900" dirty="0">
                  <a:solidFill>
                    <a:srgbClr val="1A9513"/>
                  </a:solidFill>
                  <a:highlight>
                    <a:srgbClr val="F2F2F2"/>
                  </a:highlight>
                  <a:latin typeface="Courier"/>
                  <a:cs typeface="Courier"/>
                </a:rPr>
                <a:t>...</a:t>
              </a:r>
            </a:p>
            <a:p>
              <a:endParaRPr lang="en-GB" sz="900" dirty="0">
                <a:solidFill>
                  <a:srgbClr val="1A9513"/>
                </a:solidFill>
                <a:highlight>
                  <a:srgbClr val="F2F2F2"/>
                </a:highlight>
                <a:latin typeface="Courier"/>
                <a:cs typeface="Courier"/>
              </a:endParaRPr>
            </a:p>
            <a:p>
              <a:r>
                <a:rPr lang="en-GB" sz="900" dirty="0">
                  <a:solidFill>
                    <a:srgbClr val="1A9513"/>
                  </a:solidFill>
                  <a:highlight>
                    <a:srgbClr val="F2F2F2"/>
                  </a:highlight>
                  <a:latin typeface="Courier"/>
                  <a:cs typeface="Courier"/>
                </a:rPr>
                <a:t>// select original image again</a:t>
              </a:r>
            </a:p>
            <a:p>
              <a:r>
                <a:rPr lang="en-US" sz="900" dirty="0" err="1">
                  <a:solidFill>
                    <a:srgbClr val="A79C00"/>
                  </a:solidFill>
                  <a:highlight>
                    <a:srgbClr val="F2F2F2"/>
                  </a:highlight>
                  <a:latin typeface="Courier"/>
                  <a:cs typeface="Courier"/>
                </a:rPr>
                <a:t>selectWindow</a:t>
              </a:r>
              <a:r>
                <a:rPr lang="en-US" sz="900" dirty="0">
                  <a:solidFill>
                    <a:srgbClr val="FF0000"/>
                  </a:solidFill>
                  <a:highlight>
                    <a:srgbClr val="F2F2F2"/>
                  </a:highlight>
                  <a:latin typeface="Courier"/>
                  <a:cs typeface="Courier"/>
                </a:rPr>
                <a:t>(</a:t>
              </a:r>
              <a:r>
                <a:rPr lang="en-US" sz="900" dirty="0" err="1">
                  <a:highlight>
                    <a:srgbClr val="F2F2F2"/>
                  </a:highlight>
                  <a:latin typeface="Courier"/>
                  <a:cs typeface="Courier"/>
                </a:rPr>
                <a:t>imageTitle</a:t>
              </a:r>
              <a:r>
                <a:rPr lang="en-US" sz="900" dirty="0">
                  <a:solidFill>
                    <a:srgbClr val="FF0000"/>
                  </a:solidFill>
                  <a:highlight>
                    <a:srgbClr val="F2F2F2"/>
                  </a:highlight>
                  <a:latin typeface="Courier"/>
                  <a:cs typeface="Courier"/>
                </a:rPr>
                <a:t>)</a:t>
              </a:r>
              <a:r>
                <a:rPr lang="en-GB" sz="900" dirty="0">
                  <a:highlight>
                    <a:srgbClr val="F2F2F2"/>
                  </a:highlight>
                  <a:latin typeface="Courier"/>
                  <a:cs typeface="Courier"/>
                </a:rPr>
                <a:t>;</a:t>
              </a:r>
              <a:endParaRPr lang="en-GB" sz="900" dirty="0">
                <a:solidFill>
                  <a:srgbClr val="1A9513"/>
                </a:solidFill>
                <a:highlight>
                  <a:srgbClr val="F2F2F2"/>
                </a:highlight>
                <a:latin typeface="Courier"/>
                <a:cs typeface="Courier"/>
              </a:endParaRPr>
            </a:p>
          </p:txBody>
        </p:sp>
      </p:grpSp>
      <p:graphicFrame>
        <p:nvGraphicFramePr>
          <p:cNvPr id="55" name="Table 54">
            <a:extLst>
              <a:ext uri="{FF2B5EF4-FFF2-40B4-BE49-F238E27FC236}">
                <a16:creationId xmlns:a16="http://schemas.microsoft.com/office/drawing/2014/main" id="{4E720359-EDB8-B34D-92F7-4F6AF46A2AA6}"/>
              </a:ext>
            </a:extLst>
          </p:cNvPr>
          <p:cNvGraphicFramePr>
            <a:graphicFrameLocks noGrp="1"/>
          </p:cNvGraphicFramePr>
          <p:nvPr/>
        </p:nvGraphicFramePr>
        <p:xfrm>
          <a:off x="2714481" y="5112655"/>
          <a:ext cx="1152128" cy="11658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72336">
                <a:tc>
                  <a:txBody>
                    <a:bodyPr/>
                    <a:lstStyle/>
                    <a:p>
                      <a:r>
                        <a:rPr lang="en-US" sz="900" dirty="0"/>
                        <a:t>Built-in command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7009">
                <a:tc>
                  <a:txBody>
                    <a:bodyPr/>
                    <a:lstStyle/>
                    <a:p>
                      <a:r>
                        <a:rPr lang="en-US" sz="900" dirty="0" err="1">
                          <a:solidFill>
                            <a:srgbClr val="A79C00"/>
                          </a:solidFill>
                        </a:rPr>
                        <a:t>Stack.getDimensions</a:t>
                      </a:r>
                      <a:r>
                        <a:rPr lang="en-US" sz="900" dirty="0">
                          <a:solidFill>
                            <a:srgbClr val="000000"/>
                          </a:solidFill>
                        </a:rPr>
                        <a:t>(width, height, channels, slices, frames)</a:t>
                      </a:r>
                      <a:endParaRPr lang="en-US" sz="9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7227">
                <a:tc>
                  <a:txBody>
                    <a:bodyPr/>
                    <a:lstStyle/>
                    <a:p>
                      <a:r>
                        <a:rPr lang="en-US" sz="900" kern="1200" dirty="0" err="1">
                          <a:solidFill>
                            <a:srgbClr val="A79C00"/>
                          </a:solidFill>
                          <a:latin typeface="+mn-lt"/>
                          <a:ea typeface="+mn-ea"/>
                          <a:cs typeface="+mn-cs"/>
                        </a:rPr>
                        <a:t>Stack.getPosition</a:t>
                      </a:r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(channel, slice, frame)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57" name="Group 56">
            <a:extLst>
              <a:ext uri="{FF2B5EF4-FFF2-40B4-BE49-F238E27FC236}">
                <a16:creationId xmlns:a16="http://schemas.microsoft.com/office/drawing/2014/main" id="{EF5E0C62-8AC7-9A4A-A900-3EBEEAD75D2F}"/>
              </a:ext>
            </a:extLst>
          </p:cNvPr>
          <p:cNvGrpSpPr/>
          <p:nvPr/>
        </p:nvGrpSpPr>
        <p:grpSpPr>
          <a:xfrm>
            <a:off x="4434151" y="4004709"/>
            <a:ext cx="3374053" cy="2516755"/>
            <a:chOff x="4664402" y="1454682"/>
            <a:chExt cx="3140015" cy="2417669"/>
          </a:xfrm>
        </p:grpSpPr>
        <p:sp>
          <p:nvSpPr>
            <p:cNvPr id="60" name="Rounded Rectangle 59">
              <a:extLst>
                <a:ext uri="{FF2B5EF4-FFF2-40B4-BE49-F238E27FC236}">
                  <a16:creationId xmlns:a16="http://schemas.microsoft.com/office/drawing/2014/main" id="{C9CDE3C7-F23E-A04E-9E5A-AEC98E94A11A}"/>
                </a:ext>
              </a:extLst>
            </p:cNvPr>
            <p:cNvSpPr/>
            <p:nvPr/>
          </p:nvSpPr>
          <p:spPr>
            <a:xfrm>
              <a:off x="4664402" y="1454682"/>
              <a:ext cx="3140015" cy="2417669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050ACC6F-6EF7-BD47-A85D-5B53A3BEF3FE}"/>
                </a:ext>
              </a:extLst>
            </p:cNvPr>
            <p:cNvSpPr txBox="1"/>
            <p:nvPr/>
          </p:nvSpPr>
          <p:spPr>
            <a:xfrm>
              <a:off x="5009460" y="1557393"/>
              <a:ext cx="2449901" cy="4434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b="1" dirty="0"/>
                <a:t>Good practices</a:t>
              </a: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4FBA2573-DAAC-724A-A04B-60995F738E20}"/>
              </a:ext>
            </a:extLst>
          </p:cNvPr>
          <p:cNvGrpSpPr/>
          <p:nvPr/>
        </p:nvGrpSpPr>
        <p:grpSpPr>
          <a:xfrm>
            <a:off x="4792312" y="4790526"/>
            <a:ext cx="2736303" cy="945120"/>
            <a:chOff x="5958513" y="960936"/>
            <a:chExt cx="2736303" cy="945120"/>
          </a:xfrm>
        </p:grpSpPr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3F0E1B42-15FD-1848-9E13-7C9FDE6F96CF}"/>
                </a:ext>
              </a:extLst>
            </p:cNvPr>
            <p:cNvGrpSpPr/>
            <p:nvPr/>
          </p:nvGrpSpPr>
          <p:grpSpPr>
            <a:xfrm>
              <a:off x="5958513" y="960936"/>
              <a:ext cx="2736303" cy="471631"/>
              <a:chOff x="644638" y="5356722"/>
              <a:chExt cx="2736303" cy="471631"/>
            </a:xfrm>
          </p:grpSpPr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95B74512-8044-2043-B594-E4F69AFBA79C}"/>
                  </a:ext>
                </a:extLst>
              </p:cNvPr>
              <p:cNvSpPr txBox="1"/>
              <p:nvPr/>
            </p:nvSpPr>
            <p:spPr>
              <a:xfrm>
                <a:off x="1187624" y="5356722"/>
                <a:ext cx="2193317" cy="43088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highlight>
                      <a:srgbClr val="F2F2F2"/>
                    </a:highlight>
                    <a:latin typeface="Courier"/>
                    <a:cs typeface="Courier"/>
                  </a:rPr>
                  <a:t>A = w * h;</a:t>
                </a:r>
              </a:p>
              <a:p>
                <a:r>
                  <a:rPr lang="en-US" sz="1100" dirty="0">
                    <a:solidFill>
                      <a:srgbClr val="A79C00"/>
                    </a:solidFill>
                    <a:highlight>
                      <a:srgbClr val="F2F2F2"/>
                    </a:highlight>
                    <a:latin typeface="Courier"/>
                    <a:cs typeface="Courier"/>
                  </a:rPr>
                  <a:t>print</a:t>
                </a:r>
                <a:r>
                  <a:rPr lang="en-US" sz="1100" dirty="0">
                    <a:solidFill>
                      <a:srgbClr val="FF0000"/>
                    </a:solidFill>
                    <a:highlight>
                      <a:srgbClr val="F2F2F2"/>
                    </a:highlight>
                    <a:latin typeface="Courier"/>
                    <a:cs typeface="Courier"/>
                  </a:rPr>
                  <a:t>(</a:t>
                </a:r>
                <a:r>
                  <a:rPr lang="en-US" sz="1100" dirty="0">
                    <a:highlight>
                      <a:srgbClr val="F2F2F2"/>
                    </a:highlight>
                    <a:latin typeface="Courier"/>
                    <a:cs typeface="Courier"/>
                  </a:rPr>
                  <a:t> A </a:t>
                </a:r>
                <a:r>
                  <a:rPr lang="en-US" sz="1100" dirty="0">
                    <a:solidFill>
                      <a:srgbClr val="FF0000"/>
                    </a:solidFill>
                    <a:highlight>
                      <a:srgbClr val="F2F2F2"/>
                    </a:highlight>
                    <a:latin typeface="Courier"/>
                    <a:cs typeface="Courier"/>
                  </a:rPr>
                  <a:t>)</a:t>
                </a:r>
                <a:r>
                  <a:rPr lang="en-US" sz="1100" dirty="0">
                    <a:highlight>
                      <a:srgbClr val="F2F2F2"/>
                    </a:highlight>
                    <a:latin typeface="Courier"/>
                    <a:cs typeface="Courier"/>
                  </a:rPr>
                  <a:t>;</a:t>
                </a:r>
              </a:p>
            </p:txBody>
          </p:sp>
          <p:pic>
            <p:nvPicPr>
              <p:cNvPr id="64" name="Picture 2">
                <a:extLst>
                  <a:ext uri="{FF2B5EF4-FFF2-40B4-BE49-F238E27FC236}">
                    <a16:creationId xmlns:a16="http://schemas.microsoft.com/office/drawing/2014/main" id="{886B9E40-F148-6042-8657-811FECB4F6D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44638" y="5357883"/>
                <a:ext cx="485081" cy="47047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B39391C2-A1F6-F04C-AEAA-056B424A1469}"/>
                </a:ext>
              </a:extLst>
            </p:cNvPr>
            <p:cNvGrpSpPr/>
            <p:nvPr/>
          </p:nvGrpSpPr>
          <p:grpSpPr>
            <a:xfrm>
              <a:off x="5958513" y="1442889"/>
              <a:ext cx="2728288" cy="463167"/>
              <a:chOff x="4957308" y="5356722"/>
              <a:chExt cx="2728288" cy="463167"/>
            </a:xfrm>
          </p:grpSpPr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351E146C-A908-E34A-9277-93237D1E93D9}"/>
                  </a:ext>
                </a:extLst>
              </p:cNvPr>
              <p:cNvSpPr txBox="1"/>
              <p:nvPr/>
            </p:nvSpPr>
            <p:spPr>
              <a:xfrm>
                <a:off x="5512632" y="5356722"/>
                <a:ext cx="2172964" cy="43088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highlight>
                      <a:srgbClr val="F2F2F2"/>
                    </a:highlight>
                    <a:latin typeface="Courier"/>
                    <a:cs typeface="Courier"/>
                  </a:rPr>
                  <a:t>area = width * height;</a:t>
                </a:r>
              </a:p>
              <a:p>
                <a:r>
                  <a:rPr lang="en-US" sz="1100" dirty="0">
                    <a:solidFill>
                      <a:srgbClr val="A79C00"/>
                    </a:solidFill>
                    <a:highlight>
                      <a:srgbClr val="F2F2F2"/>
                    </a:highlight>
                    <a:latin typeface="Courier"/>
                    <a:cs typeface="Courier"/>
                  </a:rPr>
                  <a:t>print</a:t>
                </a:r>
                <a:r>
                  <a:rPr lang="en-US" sz="1100" dirty="0">
                    <a:solidFill>
                      <a:srgbClr val="FF0000"/>
                    </a:solidFill>
                    <a:highlight>
                      <a:srgbClr val="F2F2F2"/>
                    </a:highlight>
                    <a:latin typeface="Courier"/>
                    <a:cs typeface="Courier"/>
                  </a:rPr>
                  <a:t>(</a:t>
                </a:r>
                <a:r>
                  <a:rPr lang="en-US" sz="1100" dirty="0">
                    <a:highlight>
                      <a:srgbClr val="F2F2F2"/>
                    </a:highlight>
                    <a:latin typeface="Courier"/>
                    <a:cs typeface="Courier"/>
                  </a:rPr>
                  <a:t> area </a:t>
                </a:r>
                <a:r>
                  <a:rPr lang="en-US" sz="1100" dirty="0">
                    <a:solidFill>
                      <a:srgbClr val="FF0000"/>
                    </a:solidFill>
                    <a:highlight>
                      <a:srgbClr val="F2F2F2"/>
                    </a:highlight>
                    <a:latin typeface="Courier"/>
                    <a:cs typeface="Courier"/>
                  </a:rPr>
                  <a:t>)</a:t>
                </a:r>
                <a:r>
                  <a:rPr lang="en-US" sz="1100" dirty="0">
                    <a:highlight>
                      <a:srgbClr val="F2F2F2"/>
                    </a:highlight>
                    <a:latin typeface="Courier"/>
                    <a:cs typeface="Courier"/>
                  </a:rPr>
                  <a:t>;</a:t>
                </a:r>
              </a:p>
            </p:txBody>
          </p:sp>
          <p:pic>
            <p:nvPicPr>
              <p:cNvPr id="67" name="Picture 2">
                <a:extLst>
                  <a:ext uri="{FF2B5EF4-FFF2-40B4-BE49-F238E27FC236}">
                    <a16:creationId xmlns:a16="http://schemas.microsoft.com/office/drawing/2014/main" id="{72340B3A-CADF-6548-8456-A82A54944BB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957308" y="5356723"/>
                <a:ext cx="532374" cy="4631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6028466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D9E02-7ADD-5A4E-8A25-762FCDFC54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Movies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CC832B5-0695-7343-A9DF-7358EC6C38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1780" y="5574338"/>
            <a:ext cx="3439666" cy="112004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1FD5C03-345A-254A-8BA7-33DD6F158D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0288" y="4437112"/>
            <a:ext cx="3608523" cy="227436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05BB1A8-8358-574F-B553-DA711759EB8F}"/>
              </a:ext>
            </a:extLst>
          </p:cNvPr>
          <p:cNvSpPr txBox="1"/>
          <p:nvPr/>
        </p:nvSpPr>
        <p:spPr>
          <a:xfrm>
            <a:off x="485860" y="1335250"/>
            <a:ext cx="436138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rgbClr val="17375E"/>
                </a:solidFill>
              </a:rPr>
              <a:t>Imaris</a:t>
            </a:r>
            <a:r>
              <a:rPr lang="en-US" dirty="0">
                <a:solidFill>
                  <a:srgbClr val="17375E"/>
                </a:solidFill>
              </a:rPr>
              <a:t> (commercial software)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7375E"/>
                </a:solidFill>
              </a:rPr>
              <a:t>Many options, keyframe based animation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17375E"/>
              </a:solidFill>
            </a:endParaRPr>
          </a:p>
        </p:txBody>
      </p:sp>
      <p:pic>
        <p:nvPicPr>
          <p:cNvPr id="6" name="movie_3DImaris">
            <a:hlinkClick r:id="" action="ppaction://media"/>
            <a:extLst>
              <a:ext uri="{FF2B5EF4-FFF2-40B4-BE49-F238E27FC236}">
                <a16:creationId xmlns:a16="http://schemas.microsoft.com/office/drawing/2014/main" id="{8AA21955-B065-DF46-BD98-0C0B97AED61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15616" y="2076097"/>
            <a:ext cx="3101876" cy="232640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4EEE3F4-0F46-164D-8F18-CF5118083CF7}"/>
              </a:ext>
            </a:extLst>
          </p:cNvPr>
          <p:cNvSpPr txBox="1"/>
          <p:nvPr/>
        </p:nvSpPr>
        <p:spPr>
          <a:xfrm>
            <a:off x="5461475" y="1257686"/>
            <a:ext cx="354351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17375E"/>
                </a:solidFill>
              </a:rPr>
              <a:t>3D script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>
                <a:solidFill>
                  <a:srgbClr val="17375E"/>
                </a:solidFill>
              </a:rPr>
              <a:t>Plugins &gt; 3D script &gt; Interactive Animation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7375E"/>
                </a:solidFill>
              </a:rPr>
              <a:t>Many options, reproducible results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7375E"/>
                </a:solidFill>
                <a:hlinkClick r:id="rId8"/>
              </a:rPr>
              <a:t>https://imagej.net/3Dscript</a:t>
            </a:r>
            <a:r>
              <a:rPr lang="en-US" dirty="0">
                <a:solidFill>
                  <a:srgbClr val="17375E"/>
                </a:solidFill>
              </a:rPr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1BB6E14-E162-F942-9E15-85C495FC04E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75522" y="3216962"/>
            <a:ext cx="3851920" cy="2295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206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3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2767789-5BB0-8E49-99D4-7B1DD699E6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Demo/Exercise: Explore Visualizations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650F30-3B95-3646-86BE-5F243D6D22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2"/>
                </a:solidFill>
              </a:rPr>
              <a:t>Open test_12h_0.1x0.1x1.tif</a:t>
            </a:r>
          </a:p>
          <a:p>
            <a:endParaRPr lang="en-US" dirty="0">
              <a:solidFill>
                <a:schemeClr val="tx2"/>
              </a:solidFill>
            </a:endParaRPr>
          </a:p>
          <a:p>
            <a:r>
              <a:rPr lang="en-US" dirty="0">
                <a:solidFill>
                  <a:schemeClr val="tx2"/>
                </a:solidFill>
              </a:rPr>
              <a:t>2D visualizations:</a:t>
            </a:r>
          </a:p>
          <a:p>
            <a:pPr lvl="1"/>
            <a:r>
              <a:rPr lang="en-US" dirty="0" err="1">
                <a:solidFill>
                  <a:schemeClr val="tx2"/>
                </a:solidFill>
              </a:rPr>
              <a:t>Reslice</a:t>
            </a:r>
            <a:r>
              <a:rPr lang="en-US" dirty="0">
                <a:solidFill>
                  <a:schemeClr val="tx2"/>
                </a:solidFill>
              </a:rPr>
              <a:t> [/] </a:t>
            </a:r>
          </a:p>
          <a:p>
            <a:pPr lvl="1"/>
            <a:r>
              <a:rPr lang="en-US" dirty="0">
                <a:solidFill>
                  <a:schemeClr val="tx2"/>
                </a:solidFill>
              </a:rPr>
              <a:t>Orthogonal views</a:t>
            </a:r>
          </a:p>
          <a:p>
            <a:pPr lvl="1"/>
            <a:r>
              <a:rPr lang="en-US" dirty="0">
                <a:solidFill>
                  <a:schemeClr val="tx2"/>
                </a:solidFill>
              </a:rPr>
              <a:t>Z Project</a:t>
            </a:r>
          </a:p>
          <a:p>
            <a:pPr lvl="1"/>
            <a:r>
              <a:rPr lang="en-US" dirty="0">
                <a:solidFill>
                  <a:schemeClr val="tx2"/>
                </a:solidFill>
              </a:rPr>
              <a:t>Montage</a:t>
            </a:r>
          </a:p>
          <a:p>
            <a:pPr lvl="1"/>
            <a:r>
              <a:rPr lang="en-US" dirty="0">
                <a:solidFill>
                  <a:schemeClr val="tx2"/>
                </a:solidFill>
              </a:rPr>
              <a:t>Duplicate, then split the channels, then draw a line and explore </a:t>
            </a:r>
            <a:r>
              <a:rPr lang="en-US" i="1" dirty="0">
                <a:solidFill>
                  <a:schemeClr val="tx2"/>
                </a:solidFill>
              </a:rPr>
              <a:t>Dynamic </a:t>
            </a:r>
            <a:r>
              <a:rPr lang="en-US" i="1" dirty="0" err="1">
                <a:solidFill>
                  <a:schemeClr val="tx2"/>
                </a:solidFill>
              </a:rPr>
              <a:t>Reslice</a:t>
            </a:r>
            <a:r>
              <a:rPr lang="en-US" dirty="0">
                <a:solidFill>
                  <a:schemeClr val="tx2"/>
                </a:solidFill>
              </a:rPr>
              <a:t>.</a:t>
            </a:r>
          </a:p>
          <a:p>
            <a:pPr lvl="1"/>
            <a:endParaRPr lang="en-US" dirty="0">
              <a:solidFill>
                <a:schemeClr val="tx2"/>
              </a:solidFill>
            </a:endParaRPr>
          </a:p>
          <a:p>
            <a:endParaRPr lang="en-US" dirty="0">
              <a:solidFill>
                <a:schemeClr val="tx2"/>
              </a:solidFill>
            </a:endParaRPr>
          </a:p>
          <a:p>
            <a:r>
              <a:rPr lang="en-US" dirty="0">
                <a:solidFill>
                  <a:schemeClr val="tx2"/>
                </a:solidFill>
              </a:rPr>
              <a:t>3D rendering:</a:t>
            </a:r>
          </a:p>
          <a:p>
            <a:pPr lvl="1"/>
            <a:r>
              <a:rPr lang="en-US" dirty="0">
                <a:solidFill>
                  <a:schemeClr val="tx2"/>
                </a:solidFill>
              </a:rPr>
              <a:t>View the image in all 3 viewers: 3D viewer, </a:t>
            </a:r>
            <a:r>
              <a:rPr lang="en-US" dirty="0" err="1">
                <a:solidFill>
                  <a:schemeClr val="tx2"/>
                </a:solidFill>
              </a:rPr>
              <a:t>BigDataViewer</a:t>
            </a:r>
            <a:r>
              <a:rPr lang="en-US" dirty="0">
                <a:solidFill>
                  <a:schemeClr val="tx2"/>
                </a:solidFill>
              </a:rPr>
              <a:t>.</a:t>
            </a:r>
          </a:p>
          <a:p>
            <a:pPr lvl="1"/>
            <a:r>
              <a:rPr lang="en-US" dirty="0">
                <a:solidFill>
                  <a:schemeClr val="tx2"/>
                </a:solidFill>
              </a:rPr>
              <a:t>Navigate: Rotate the view, shift, scale</a:t>
            </a:r>
          </a:p>
          <a:p>
            <a:pPr lvl="1"/>
            <a:r>
              <a:rPr lang="en-US" dirty="0" err="1">
                <a:solidFill>
                  <a:schemeClr val="tx2"/>
                </a:solidFill>
              </a:rPr>
              <a:t>BigDataViewer</a:t>
            </a:r>
            <a:r>
              <a:rPr lang="en-US" dirty="0">
                <a:solidFill>
                  <a:schemeClr val="tx2"/>
                </a:solidFill>
              </a:rPr>
              <a:t>: Use ”Help” to see shortcuts.</a:t>
            </a:r>
          </a:p>
          <a:p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4F4F48E-73B9-6E4C-A480-F9370B142D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4248" y="1556792"/>
            <a:ext cx="1440897" cy="1703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674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353928-C295-A943-B3C5-6615FC3BCC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449736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400" dirty="0"/>
              <a:t>3D Processing &amp; Analysis:</a:t>
            </a:r>
          </a:p>
          <a:p>
            <a:pPr marL="0" indent="0" algn="ctr">
              <a:buNone/>
            </a:pPr>
            <a:r>
              <a:rPr lang="en-US" sz="4400" dirty="0"/>
              <a:t>(1) Manual analysis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AA84BD-3DD5-3947-9E1F-F477CBB4B0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8955" y="3573016"/>
            <a:ext cx="2286090" cy="1905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9022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8EB7B-02F4-2444-95D0-06BE01341A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Manual measures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84BA54-4951-1E40-9A31-90625DA0D3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Strategies for manual measures: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Counting</a:t>
            </a:r>
            <a:r>
              <a:rPr lang="en-US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Point Tools can be used for 3D measures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Alternative: </a:t>
            </a:r>
            <a:r>
              <a:rPr lang="en-US" i="1" dirty="0"/>
              <a:t>Plugins &gt; Analyze &gt; Cell Counter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Segmentation</a:t>
            </a:r>
            <a:r>
              <a:rPr lang="en-US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Manual outlining in several slices, then interpolation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 err="1"/>
              <a:t>Reslicing</a:t>
            </a:r>
            <a:r>
              <a:rPr lang="en-US" b="1" dirty="0"/>
              <a:t> </a:t>
            </a:r>
            <a:r>
              <a:rPr lang="en-US" dirty="0"/>
              <a:t>to reduce dimensionality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only if scientifically sensible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With projection or straighten tools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29146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54141-B96B-464E-8046-73FAB01D99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 for manual segmentation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C17E4A2-501E-2541-84F9-CA1C0BAF4A83}"/>
              </a:ext>
            </a:extLst>
          </p:cNvPr>
          <p:cNvSpPr txBox="1">
            <a:spLocks/>
          </p:cNvSpPr>
          <p:nvPr/>
        </p:nvSpPr>
        <p:spPr>
          <a:xfrm>
            <a:off x="1115616" y="6416355"/>
            <a:ext cx="4176464" cy="6387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800" dirty="0"/>
              <a:t>+ other software (</a:t>
            </a:r>
            <a:r>
              <a:rPr lang="en-US" sz="1800" dirty="0" err="1"/>
              <a:t>Imaris</a:t>
            </a:r>
            <a:r>
              <a:rPr lang="en-US" sz="1800" dirty="0"/>
              <a:t>, </a:t>
            </a:r>
            <a:r>
              <a:rPr lang="en-US" sz="1800" dirty="0" err="1"/>
              <a:t>ITKSnap</a:t>
            </a:r>
            <a:r>
              <a:rPr lang="en-US" sz="1800" dirty="0"/>
              <a:t>, ….)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5E61C24-227D-9948-B20D-431B429740F8}"/>
              </a:ext>
            </a:extLst>
          </p:cNvPr>
          <p:cNvSpPr txBox="1">
            <a:spLocks/>
          </p:cNvSpPr>
          <p:nvPr/>
        </p:nvSpPr>
        <p:spPr>
          <a:xfrm>
            <a:off x="107504" y="1129389"/>
            <a:ext cx="8640960" cy="58951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/>
              <a:t>Use case: one or a few large objects, use for example for a quick volume measurement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3B2C750-918A-3F40-8A98-BAE12C98C1B9}"/>
              </a:ext>
            </a:extLst>
          </p:cNvPr>
          <p:cNvSpPr txBox="1">
            <a:spLocks/>
          </p:cNvSpPr>
          <p:nvPr/>
        </p:nvSpPr>
        <p:spPr>
          <a:xfrm>
            <a:off x="2423304" y="1980578"/>
            <a:ext cx="4356992" cy="85480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800" b="1" dirty="0"/>
              <a:t>Segmentation Editor</a:t>
            </a:r>
          </a:p>
          <a:p>
            <a:pPr marL="0" indent="0">
              <a:buFont typeface="Arial"/>
              <a:buNone/>
            </a:pPr>
            <a:r>
              <a:rPr lang="en-US" sz="1800" i="1" dirty="0"/>
              <a:t>Plugins &gt; Segmentation &gt; Segmentation Editor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1302E4A-E9C7-F24E-A7AB-63F907A654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7848" y="2708920"/>
            <a:ext cx="3360271" cy="280022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FB4D725-E070-814D-9405-BBC2B5FCEB64}"/>
              </a:ext>
            </a:extLst>
          </p:cNvPr>
          <p:cNvSpPr/>
          <p:nvPr/>
        </p:nvSpPr>
        <p:spPr>
          <a:xfrm>
            <a:off x="3005048" y="5552326"/>
            <a:ext cx="3131840" cy="307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Already quite old but still works.</a:t>
            </a:r>
          </a:p>
        </p:txBody>
      </p:sp>
    </p:spTree>
    <p:extLst>
      <p:ext uri="{BB962C8B-B14F-4D97-AF65-F5344CB8AC3E}">
        <p14:creationId xmlns:p14="http://schemas.microsoft.com/office/powerpoint/2010/main" val="18305059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E185EC-175C-194D-8630-F5ECFD9B2D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Segmentation editor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567083-DD06-C343-A279-E342A71746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22068"/>
            <a:ext cx="4834880" cy="4704095"/>
          </a:xfrm>
        </p:spPr>
        <p:txBody>
          <a:bodyPr/>
          <a:lstStyle/>
          <a:p>
            <a:r>
              <a:rPr lang="en-US" dirty="0"/>
              <a:t>Check the 3D button</a:t>
            </a:r>
          </a:p>
          <a:p>
            <a:r>
              <a:rPr lang="en-US" dirty="0"/>
              <a:t>Draw a ROI into one slice (Freehand tool)</a:t>
            </a:r>
          </a:p>
          <a:p>
            <a:r>
              <a:rPr lang="en-US" dirty="0"/>
              <a:t>Draw a ROI into a second slice</a:t>
            </a:r>
          </a:p>
          <a:p>
            <a:r>
              <a:rPr lang="en-US" dirty="0"/>
              <a:t>Press ”I” (interpolate)</a:t>
            </a:r>
          </a:p>
          <a:p>
            <a:r>
              <a:rPr lang="en-US" dirty="0"/>
              <a:t>Press “+” to add the selection to the Labels.</a:t>
            </a:r>
            <a:br>
              <a:rPr lang="en-US" dirty="0"/>
            </a:br>
            <a:r>
              <a:rPr lang="en-US" dirty="0"/>
              <a:t>The selection is also painted into the label image.</a:t>
            </a:r>
          </a:p>
          <a:p>
            <a:r>
              <a:rPr lang="en-US" dirty="0"/>
              <a:t>Repeat from ROI</a:t>
            </a:r>
            <a:br>
              <a:rPr lang="en-US" dirty="0"/>
            </a:br>
            <a:r>
              <a:rPr lang="en-US" dirty="0"/>
              <a:t>drawing.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88D51C-B7E8-1242-8E4E-EDE140B66F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8104" y="1268760"/>
            <a:ext cx="3360271" cy="28002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7415254-6514-1240-9E27-2B67F1D7B7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6916" y="4068986"/>
            <a:ext cx="2265164" cy="2699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9475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73DE136-F979-3741-84A9-B24E43444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Demo/Exercise: Manual segmentation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FF4B80-B542-E448-8B0D-99923E6813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22068"/>
            <a:ext cx="6131024" cy="5247292"/>
          </a:xfrm>
        </p:spPr>
        <p:txBody>
          <a:bodyPr>
            <a:normAutofit/>
          </a:bodyPr>
          <a:lstStyle/>
          <a:p>
            <a:r>
              <a:rPr lang="en-US" sz="1600" dirty="0">
                <a:solidFill>
                  <a:schemeClr val="tx2"/>
                </a:solidFill>
              </a:rPr>
              <a:t>Open “T1 Head” from sample images.</a:t>
            </a:r>
          </a:p>
          <a:p>
            <a:r>
              <a:rPr lang="en-US" sz="1600" b="1" dirty="0">
                <a:solidFill>
                  <a:schemeClr val="tx2"/>
                </a:solidFill>
              </a:rPr>
              <a:t>Goal: segment the brain region and visualize in 3D.</a:t>
            </a:r>
          </a:p>
          <a:p>
            <a:endParaRPr lang="en-US" sz="1600" dirty="0">
              <a:solidFill>
                <a:schemeClr val="tx2"/>
              </a:solidFill>
            </a:endParaRPr>
          </a:p>
          <a:p>
            <a:r>
              <a:rPr lang="en-US" sz="1600" dirty="0">
                <a:solidFill>
                  <a:schemeClr val="tx2"/>
                </a:solidFill>
              </a:rPr>
              <a:t>Open the </a:t>
            </a:r>
            <a:r>
              <a:rPr lang="en-US" sz="1600" b="1" dirty="0">
                <a:solidFill>
                  <a:schemeClr val="tx2"/>
                </a:solidFill>
              </a:rPr>
              <a:t>segmentation editor</a:t>
            </a:r>
            <a:br>
              <a:rPr lang="en-US" sz="1600" dirty="0">
                <a:solidFill>
                  <a:schemeClr val="tx2"/>
                </a:solidFill>
              </a:rPr>
            </a:br>
            <a:r>
              <a:rPr lang="en-US" sz="1600" i="1" dirty="0">
                <a:solidFill>
                  <a:schemeClr val="tx2"/>
                </a:solidFill>
              </a:rPr>
              <a:t>Plugins &gt; Segmentation &gt; Segmentation Editor</a:t>
            </a:r>
          </a:p>
          <a:p>
            <a:r>
              <a:rPr lang="en-US" sz="1600" dirty="0">
                <a:solidFill>
                  <a:schemeClr val="tx2"/>
                </a:solidFill>
              </a:rPr>
              <a:t>Use freehand tool, check 3D box, draw ROIs in a few slices</a:t>
            </a:r>
          </a:p>
          <a:p>
            <a:r>
              <a:rPr lang="en-US" sz="1600" dirty="0">
                <a:solidFill>
                  <a:schemeClr val="tx2"/>
                </a:solidFill>
              </a:rPr>
              <a:t>Use “I” to interpolated the ROIs</a:t>
            </a:r>
          </a:p>
          <a:p>
            <a:r>
              <a:rPr lang="en-US" sz="1600" dirty="0">
                <a:solidFill>
                  <a:schemeClr val="tx2"/>
                </a:solidFill>
              </a:rPr>
              <a:t>Then use “+” to add to the red label.</a:t>
            </a:r>
          </a:p>
          <a:p>
            <a:r>
              <a:rPr lang="en-US" sz="1600" dirty="0">
                <a:solidFill>
                  <a:schemeClr val="tx2"/>
                </a:solidFill>
              </a:rPr>
              <a:t>Verify the created image: Did a red volume appear?</a:t>
            </a:r>
          </a:p>
          <a:p>
            <a:r>
              <a:rPr lang="en-US" sz="1600" dirty="0">
                <a:solidFill>
                  <a:schemeClr val="tx2"/>
                </a:solidFill>
              </a:rPr>
              <a:t>Repeat “draw </a:t>
            </a:r>
            <a:r>
              <a:rPr lang="en-US" sz="1600" dirty="0" err="1">
                <a:solidFill>
                  <a:schemeClr val="tx2"/>
                </a:solidFill>
              </a:rPr>
              <a:t>rois</a:t>
            </a:r>
            <a:r>
              <a:rPr lang="en-US" sz="1600" dirty="0">
                <a:solidFill>
                  <a:schemeClr val="tx2"/>
                </a:solidFill>
              </a:rPr>
              <a:t>, interpolate ,add” if needed, then press OK.</a:t>
            </a:r>
          </a:p>
          <a:p>
            <a:endParaRPr lang="en-US" sz="1600" dirty="0">
              <a:solidFill>
                <a:schemeClr val="tx2"/>
              </a:solidFill>
            </a:endParaRPr>
          </a:p>
          <a:p>
            <a:r>
              <a:rPr lang="en-US" sz="1600" dirty="0">
                <a:solidFill>
                  <a:schemeClr val="tx2"/>
                </a:solidFill>
              </a:rPr>
              <a:t>Use the </a:t>
            </a:r>
            <a:r>
              <a:rPr lang="en-US" sz="1600" b="1" dirty="0">
                <a:solidFill>
                  <a:schemeClr val="tx2"/>
                </a:solidFill>
              </a:rPr>
              <a:t>3D viewer </a:t>
            </a:r>
            <a:r>
              <a:rPr lang="en-US" sz="1600" dirty="0">
                <a:solidFill>
                  <a:schemeClr val="tx2"/>
                </a:solidFill>
              </a:rPr>
              <a:t>for visualization of the segmentation.</a:t>
            </a:r>
          </a:p>
          <a:p>
            <a:endParaRPr lang="en-US" sz="1600" dirty="0">
              <a:solidFill>
                <a:schemeClr val="tx2"/>
              </a:solidFill>
            </a:endParaRPr>
          </a:p>
          <a:p>
            <a:r>
              <a:rPr lang="en-US" sz="1600" dirty="0">
                <a:solidFill>
                  <a:schemeClr val="tx2"/>
                </a:solidFill>
              </a:rPr>
              <a:t>Bonus: visualize the grayscale image of the brain. Multiply your mask and the raw image (</a:t>
            </a:r>
            <a:r>
              <a:rPr lang="en-US" sz="1600" i="1" dirty="0">
                <a:solidFill>
                  <a:schemeClr val="tx2"/>
                </a:solidFill>
              </a:rPr>
              <a:t>Process &gt; Image Calculator… &gt; check 32bit, new window</a:t>
            </a:r>
            <a:r>
              <a:rPr lang="en-US" sz="1600" dirty="0">
                <a:solidFill>
                  <a:schemeClr val="tx2"/>
                </a:solidFill>
              </a:rPr>
              <a:t>), then use the 3D viewer.</a:t>
            </a:r>
          </a:p>
          <a:p>
            <a:pPr lvl="1"/>
            <a:r>
              <a:rPr lang="en-US" sz="1400" dirty="0">
                <a:solidFill>
                  <a:schemeClr val="tx2"/>
                </a:solidFill>
              </a:rPr>
              <a:t>Tip: if your image looks very strange: change the LUT to Grays.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D9CE18-BCE5-694C-8111-86184BCD57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0232" y="1052736"/>
            <a:ext cx="2352159" cy="19601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D807C09-8504-8E4E-AB5A-ECC1EE5724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7802" y="4869160"/>
            <a:ext cx="1861393" cy="16590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62525F3-CE43-E44A-AFA4-1F8B409ACF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4374" y="3077288"/>
            <a:ext cx="1783874" cy="1582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3971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8D79BCF-3C99-1D44-83E0-FA2D836502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9450" y="3916644"/>
            <a:ext cx="2493585" cy="2218174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353928-C295-A943-B3C5-6615FC3BCC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449736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400" dirty="0"/>
              <a:t>3D Processing &amp; Analysis:</a:t>
            </a:r>
          </a:p>
          <a:p>
            <a:pPr marL="0" indent="0" algn="ctr">
              <a:buNone/>
            </a:pPr>
            <a:r>
              <a:rPr lang="en-US" sz="4400" dirty="0"/>
              <a:t>(2) Automatic segmentation &amp; analysis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2F916C-9524-4E4A-9C92-6C6B50171B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9992" y="4725144"/>
            <a:ext cx="3203165" cy="17020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0F84D4A-CA28-F246-A4B4-FE10F2D71C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051" y="4174693"/>
            <a:ext cx="3055274" cy="1702075"/>
          </a:xfrm>
          <a:prstGeom prst="rect">
            <a:avLst/>
          </a:prstGeom>
        </p:spPr>
      </p:pic>
      <p:sp>
        <p:nvSpPr>
          <p:cNvPr id="2" name="Right Arrow 1">
            <a:extLst>
              <a:ext uri="{FF2B5EF4-FFF2-40B4-BE49-F238E27FC236}">
                <a16:creationId xmlns:a16="http://schemas.microsoft.com/office/drawing/2014/main" id="{86B56EDE-6702-F84B-B90F-69328869D5BE}"/>
              </a:ext>
            </a:extLst>
          </p:cNvPr>
          <p:cNvSpPr/>
          <p:nvPr/>
        </p:nvSpPr>
        <p:spPr>
          <a:xfrm>
            <a:off x="3707904" y="4941168"/>
            <a:ext cx="565853" cy="216024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3064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F74AA0-9446-554C-B428-A1723585A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 2D: Finding Objects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E98C4E-E803-A04C-B981-DE3B1C794E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761565"/>
            <a:ext cx="3671047" cy="490817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/>
              <a:t>Object detection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Point/Box per object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Use cases:</a:t>
            </a:r>
          </a:p>
          <a:p>
            <a:r>
              <a:rPr lang="en-US" u="sng" dirty="0"/>
              <a:t>Counting</a:t>
            </a:r>
          </a:p>
          <a:p>
            <a:r>
              <a:rPr lang="en-US" dirty="0"/>
              <a:t>Tracking spots</a:t>
            </a:r>
          </a:p>
          <a:p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3D9193B-79FD-D444-84FF-31EBDB0BA62C}"/>
              </a:ext>
            </a:extLst>
          </p:cNvPr>
          <p:cNvSpPr txBox="1">
            <a:spLocks/>
          </p:cNvSpPr>
          <p:nvPr/>
        </p:nvSpPr>
        <p:spPr>
          <a:xfrm>
            <a:off x="5638800" y="1761564"/>
            <a:ext cx="3671047" cy="490817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SzPct val="100000"/>
              <a:buFont typeface="Arial" panose="020B0604020202020204" pitchFamily="34" charset="0"/>
              <a:buChar char="•"/>
              <a:defRPr sz="18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6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6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Object segmentation</a:t>
            </a: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Outline per object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Uses cases:</a:t>
            </a:r>
          </a:p>
          <a:p>
            <a:r>
              <a:rPr lang="en-US" u="sng" dirty="0"/>
              <a:t>Shape quantification</a:t>
            </a:r>
          </a:p>
          <a:p>
            <a:r>
              <a:rPr lang="en-US" dirty="0"/>
              <a:t>Spatial relation of objects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75EF6B-47F2-0648-A776-08940D0290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1386" y="2129508"/>
            <a:ext cx="2280296" cy="25609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00377D4-73B9-4D43-8D48-5673201D26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9163" y="1107272"/>
            <a:ext cx="2011955" cy="22286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4045BC3-CDC5-8C49-8049-A4353E3705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047" y="2147430"/>
            <a:ext cx="2334339" cy="2581920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8AED7DD-A2FE-BD41-99DF-0BC1A4220AB0}"/>
              </a:ext>
            </a:extLst>
          </p:cNvPr>
          <p:cNvCxnSpPr/>
          <p:nvPr/>
        </p:nvCxnSpPr>
        <p:spPr>
          <a:xfrm flipH="1">
            <a:off x="2617693" y="2378309"/>
            <a:ext cx="504576" cy="31110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C6CA745-68A3-9C48-AD51-C143C793ECD3}"/>
              </a:ext>
            </a:extLst>
          </p:cNvPr>
          <p:cNvCxnSpPr>
            <a:cxnSpLocks/>
          </p:cNvCxnSpPr>
          <p:nvPr/>
        </p:nvCxnSpPr>
        <p:spPr>
          <a:xfrm>
            <a:off x="5178706" y="2378309"/>
            <a:ext cx="608632" cy="31110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62BD26C0-E1D4-AE4F-94CF-24C792A289A3}"/>
              </a:ext>
            </a:extLst>
          </p:cNvPr>
          <p:cNvSpPr/>
          <p:nvPr/>
        </p:nvSpPr>
        <p:spPr>
          <a:xfrm>
            <a:off x="5471469" y="1699709"/>
            <a:ext cx="3430483" cy="49377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675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  <p:bldP spid="7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C546F0-F5C8-3E42-AC05-AAE576094E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Recap 2D: How to split an image into regions?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764D30-EAFF-B64B-B875-C18FBD9BE3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Many methods for segmentation exist.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AEC788-D5B2-2E4B-9F2D-7DF054CCFA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7898" y="1868200"/>
            <a:ext cx="5073216" cy="411973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2C5793B-414D-0948-A016-C362BAEAA855}"/>
              </a:ext>
            </a:extLst>
          </p:cNvPr>
          <p:cNvSpPr/>
          <p:nvPr/>
        </p:nvSpPr>
        <p:spPr>
          <a:xfrm>
            <a:off x="1468973" y="6536377"/>
            <a:ext cx="843161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Image by: Ignacio </a:t>
            </a:r>
            <a:r>
              <a:rPr lang="en-GB" sz="1200" dirty="0" err="1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Arganda</a:t>
            </a:r>
            <a:r>
              <a:rPr lang="en-GB" sz="1200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-Carreras,</a:t>
            </a:r>
            <a:r>
              <a:rPr lang="en-GB" sz="1200" dirty="0">
                <a:solidFill>
                  <a:schemeClr val="bg1">
                    <a:lumMod val="50000"/>
                  </a:schemeClr>
                </a:solidFill>
              </a:rPr>
              <a:t> Biological Image Reconstruction and Analysis </a:t>
            </a:r>
            <a:r>
              <a:rPr lang="en-GB" sz="1200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Course, 2016 </a:t>
            </a:r>
            <a:endParaRPr lang="en-GB" sz="1200" dirty="0">
              <a:solidFill>
                <a:schemeClr val="bg1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8346675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51209-76F7-CE41-8E38-05F4D82F16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80629D-0265-9649-B1EC-D35F921E7C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12776"/>
            <a:ext cx="8229600" cy="4704095"/>
          </a:xfrm>
        </p:spPr>
        <p:txBody>
          <a:bodyPr/>
          <a:lstStyle/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Introduction: 3D Data</a:t>
            </a:r>
          </a:p>
          <a:p>
            <a:endParaRPr lang="en-US" dirty="0"/>
          </a:p>
          <a:p>
            <a:r>
              <a:rPr lang="en-US" dirty="0"/>
              <a:t>Visualization of 3D Data in Fiji</a:t>
            </a:r>
          </a:p>
          <a:p>
            <a:endParaRPr lang="en-US" dirty="0"/>
          </a:p>
          <a:p>
            <a:r>
              <a:rPr lang="en-US" dirty="0"/>
              <a:t>Manual analysis of 3D data</a:t>
            </a:r>
          </a:p>
          <a:p>
            <a:endParaRPr lang="en-US" dirty="0"/>
          </a:p>
          <a:p>
            <a:r>
              <a:rPr lang="en-US" dirty="0"/>
              <a:t>Automatic 3D Processing &amp; Analysis</a:t>
            </a:r>
          </a:p>
          <a:p>
            <a:endParaRPr lang="en-US" dirty="0"/>
          </a:p>
          <a:p>
            <a:r>
              <a:rPr lang="en-US" dirty="0"/>
              <a:t>Other software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057213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1EDB8-4EB4-DD49-88FF-B4FC829380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/>
              <a:t>Recap 2D: Typical pipeline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CD9D38-E7E1-1746-AFE9-6D2A9FB71188}"/>
              </a:ext>
            </a:extLst>
          </p:cNvPr>
          <p:cNvSpPr txBox="1"/>
          <p:nvPr/>
        </p:nvSpPr>
        <p:spPr>
          <a:xfrm>
            <a:off x="1204485" y="3699625"/>
            <a:ext cx="1369498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Preprocessing</a:t>
            </a:r>
          </a:p>
          <a:p>
            <a:endParaRPr lang="en-US" sz="1400" dirty="0">
              <a:solidFill>
                <a:srgbClr val="BFBFBF"/>
              </a:solidFill>
            </a:endParaRPr>
          </a:p>
          <a:p>
            <a:r>
              <a:rPr lang="en-US" sz="1400" dirty="0">
                <a:solidFill>
                  <a:srgbClr val="BFBFBF"/>
                </a:solidFill>
              </a:rPr>
              <a:t>Deconvolution</a:t>
            </a:r>
          </a:p>
          <a:p>
            <a:endParaRPr lang="en-US" sz="1400" dirty="0">
              <a:solidFill>
                <a:srgbClr val="BFBFBF"/>
              </a:solidFill>
            </a:endParaRPr>
          </a:p>
          <a:p>
            <a:r>
              <a:rPr lang="en-US" sz="1400" dirty="0"/>
              <a:t>Denoising/ Smoothing</a:t>
            </a:r>
          </a:p>
          <a:p>
            <a:endParaRPr lang="en-US" sz="1400" dirty="0"/>
          </a:p>
          <a:p>
            <a:r>
              <a:rPr lang="en-US" sz="1400" dirty="0"/>
              <a:t>Data reduction</a:t>
            </a:r>
          </a:p>
          <a:p>
            <a:endParaRPr lang="en-US" sz="1400" dirty="0"/>
          </a:p>
          <a:p>
            <a:r>
              <a:rPr lang="en-US" sz="1400" dirty="0"/>
              <a:t>Background correction</a:t>
            </a:r>
          </a:p>
          <a:p>
            <a:endParaRPr lang="en-US" sz="1400" dirty="0"/>
          </a:p>
          <a:p>
            <a:r>
              <a:rPr lang="en-US" sz="1400" dirty="0"/>
              <a:t>….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10640D-52E1-2741-8BBF-412DD4641A63}"/>
              </a:ext>
            </a:extLst>
          </p:cNvPr>
          <p:cNvSpPr txBox="1"/>
          <p:nvPr/>
        </p:nvSpPr>
        <p:spPr>
          <a:xfrm>
            <a:off x="2831073" y="3699624"/>
            <a:ext cx="1639946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Segmentation</a:t>
            </a:r>
          </a:p>
          <a:p>
            <a:endParaRPr lang="en-US" sz="1400" dirty="0"/>
          </a:p>
          <a:p>
            <a:r>
              <a:rPr lang="en-US" sz="1400" b="1" dirty="0"/>
              <a:t>Thresholding</a:t>
            </a:r>
          </a:p>
          <a:p>
            <a:endParaRPr lang="en-US" sz="1400" dirty="0"/>
          </a:p>
          <a:p>
            <a:r>
              <a:rPr lang="en-US" sz="1400" dirty="0"/>
              <a:t>Pixel classifiers (machine learning)</a:t>
            </a:r>
          </a:p>
          <a:p>
            <a:endParaRPr lang="en-US" sz="1400" dirty="0">
              <a:solidFill>
                <a:srgbClr val="BFBFBF"/>
              </a:solidFill>
            </a:endParaRPr>
          </a:p>
          <a:p>
            <a:r>
              <a:rPr lang="en-US" sz="1400" dirty="0"/>
              <a:t>Region growing</a:t>
            </a:r>
          </a:p>
          <a:p>
            <a:endParaRPr lang="en-US" sz="1400" dirty="0"/>
          </a:p>
          <a:p>
            <a:r>
              <a:rPr lang="en-US" sz="1400" dirty="0"/>
              <a:t>Edge based segmentation</a:t>
            </a:r>
          </a:p>
          <a:p>
            <a:endParaRPr lang="en-US" sz="1400" dirty="0">
              <a:solidFill>
                <a:srgbClr val="BFBFBF"/>
              </a:solidFill>
            </a:endParaRPr>
          </a:p>
          <a:p>
            <a:r>
              <a:rPr lang="en-US" sz="1400" dirty="0"/>
              <a:t>…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9BDB6A-898B-2F4F-A51A-02C75515345E}"/>
              </a:ext>
            </a:extLst>
          </p:cNvPr>
          <p:cNvSpPr txBox="1"/>
          <p:nvPr/>
        </p:nvSpPr>
        <p:spPr>
          <a:xfrm>
            <a:off x="4722200" y="3699625"/>
            <a:ext cx="1654992" cy="295465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1600" b="1" dirty="0"/>
              <a:t>Postprocessing</a:t>
            </a:r>
          </a:p>
          <a:p>
            <a:endParaRPr lang="en-US" sz="1400" dirty="0"/>
          </a:p>
          <a:p>
            <a:r>
              <a:rPr lang="en-US" sz="1400" dirty="0"/>
              <a:t>Morphological</a:t>
            </a:r>
            <a:br>
              <a:rPr lang="en-US" sz="1400" dirty="0"/>
            </a:br>
            <a:r>
              <a:rPr lang="en-US" sz="1400" dirty="0"/>
              <a:t>operations:</a:t>
            </a:r>
          </a:p>
          <a:p>
            <a:endParaRPr lang="en-US" sz="1400" dirty="0"/>
          </a:p>
          <a:p>
            <a:r>
              <a:rPr lang="en-US" sz="1400" dirty="0"/>
              <a:t>Watershed</a:t>
            </a:r>
          </a:p>
          <a:p>
            <a:endParaRPr lang="en-US" sz="1400" dirty="0"/>
          </a:p>
          <a:p>
            <a:r>
              <a:rPr lang="en-US" sz="1400" dirty="0"/>
              <a:t>Fill holes</a:t>
            </a:r>
          </a:p>
          <a:p>
            <a:endParaRPr lang="en-US" sz="1400" dirty="0"/>
          </a:p>
          <a:p>
            <a:r>
              <a:rPr lang="en-US" sz="1400" dirty="0"/>
              <a:t>Opening/Closing,…</a:t>
            </a:r>
          </a:p>
          <a:p>
            <a:endParaRPr lang="en-US" sz="1400" dirty="0"/>
          </a:p>
          <a:p>
            <a:r>
              <a:rPr lang="en-US" sz="1400" dirty="0"/>
              <a:t>…</a:t>
            </a:r>
          </a:p>
          <a:p>
            <a:endParaRPr lang="en-US" sz="1600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22A7C88-15B8-C845-A6CF-8B54421959CF}"/>
              </a:ext>
            </a:extLst>
          </p:cNvPr>
          <p:cNvGrpSpPr/>
          <p:nvPr/>
        </p:nvGrpSpPr>
        <p:grpSpPr>
          <a:xfrm>
            <a:off x="243048" y="1278214"/>
            <a:ext cx="8292144" cy="2396051"/>
            <a:chOff x="84991" y="1011366"/>
            <a:chExt cx="8951432" cy="2396051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7D45ED73-8B0D-804F-8D0B-0DF4C090BFC4}"/>
                </a:ext>
              </a:extLst>
            </p:cNvPr>
            <p:cNvSpPr/>
            <p:nvPr/>
          </p:nvSpPr>
          <p:spPr>
            <a:xfrm>
              <a:off x="84991" y="1011366"/>
              <a:ext cx="8951432" cy="2396051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6792B2AC-59EC-2D4E-BB0F-1E313DBF4D89}"/>
                </a:ext>
              </a:extLst>
            </p:cNvPr>
            <p:cNvGrpSpPr/>
            <p:nvPr/>
          </p:nvGrpSpPr>
          <p:grpSpPr>
            <a:xfrm>
              <a:off x="803479" y="1048469"/>
              <a:ext cx="5926005" cy="325990"/>
              <a:chOff x="1556511" y="1048469"/>
              <a:chExt cx="5926005" cy="325990"/>
            </a:xfrm>
          </p:grpSpPr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538B5E6-4C7F-1B47-97C5-3AD68FA0351A}"/>
                  </a:ext>
                </a:extLst>
              </p:cNvPr>
              <p:cNvSpPr txBox="1"/>
              <p:nvPr/>
            </p:nvSpPr>
            <p:spPr>
              <a:xfrm>
                <a:off x="1556511" y="1066682"/>
                <a:ext cx="199403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400" b="1" err="1">
                    <a:solidFill>
                      <a:schemeClr val="tx2">
                        <a:lumMod val="75000"/>
                      </a:schemeClr>
                    </a:solidFill>
                  </a:rPr>
                  <a:t>Preprocessing</a:t>
                </a:r>
                <a:endParaRPr lang="en-GB" sz="1400" b="1">
                  <a:solidFill>
                    <a:schemeClr val="tx2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DE36FFA-58D4-3249-924B-760DCACB11BB}"/>
                  </a:ext>
                </a:extLst>
              </p:cNvPr>
              <p:cNvSpPr txBox="1"/>
              <p:nvPr/>
            </p:nvSpPr>
            <p:spPr>
              <a:xfrm>
                <a:off x="3609759" y="1048469"/>
                <a:ext cx="181502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400" b="1">
                    <a:solidFill>
                      <a:schemeClr val="tx2">
                        <a:lumMod val="75000"/>
                      </a:schemeClr>
                    </a:solidFill>
                  </a:rPr>
                  <a:t>Segmentation</a:t>
                </a: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2A6E754-0441-D141-B533-4B03B4A5A9DE}"/>
                  </a:ext>
                </a:extLst>
              </p:cNvPr>
              <p:cNvSpPr txBox="1"/>
              <p:nvPr/>
            </p:nvSpPr>
            <p:spPr>
              <a:xfrm>
                <a:off x="5576208" y="1058612"/>
                <a:ext cx="190630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400" b="1" err="1">
                    <a:solidFill>
                      <a:schemeClr val="tx2">
                        <a:lumMod val="75000"/>
                      </a:schemeClr>
                    </a:solidFill>
                  </a:rPr>
                  <a:t>Postprocessing</a:t>
                </a:r>
                <a:endParaRPr lang="en-GB" sz="1400" b="1">
                  <a:solidFill>
                    <a:schemeClr val="tx2">
                      <a:lumMod val="75000"/>
                    </a:schemeClr>
                  </a:solidFill>
                </a:endParaRPr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4063470D-CE13-5E4D-ACAA-42624BB899E1}"/>
                </a:ext>
              </a:extLst>
            </p:cNvPr>
            <p:cNvGrpSpPr/>
            <p:nvPr/>
          </p:nvGrpSpPr>
          <p:grpSpPr>
            <a:xfrm>
              <a:off x="177316" y="1393664"/>
              <a:ext cx="8732590" cy="1478913"/>
              <a:chOff x="177316" y="1393664"/>
              <a:chExt cx="8732590" cy="1478913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78A689FF-31D6-C646-859C-B7C3F8D27F90}"/>
                  </a:ext>
                </a:extLst>
              </p:cNvPr>
              <p:cNvGrpSpPr/>
              <p:nvPr/>
            </p:nvGrpSpPr>
            <p:grpSpPr>
              <a:xfrm>
                <a:off x="177316" y="1393664"/>
                <a:ext cx="6932683" cy="1478913"/>
                <a:chOff x="1051371" y="1393664"/>
                <a:chExt cx="6932683" cy="1478913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C30C6EE9-338D-1B4C-A08A-F4CDAF4F09BD}"/>
                    </a:ext>
                  </a:extLst>
                </p:cNvPr>
                <p:cNvGrpSpPr/>
                <p:nvPr/>
              </p:nvGrpSpPr>
              <p:grpSpPr>
                <a:xfrm>
                  <a:off x="1051371" y="1618096"/>
                  <a:ext cx="6932683" cy="1254481"/>
                  <a:chOff x="1051371" y="1618096"/>
                  <a:chExt cx="6932683" cy="1254481"/>
                </a:xfrm>
              </p:grpSpPr>
              <p:pic>
                <p:nvPicPr>
                  <p:cNvPr id="21" name="Picture 20">
                    <a:extLst>
                      <a:ext uri="{FF2B5EF4-FFF2-40B4-BE49-F238E27FC236}">
                        <a16:creationId xmlns:a16="http://schemas.microsoft.com/office/drawing/2014/main" id="{BF11B83E-27F6-594E-B74F-F2E25F12089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/>
                  <a:stretch>
                    <a:fillRect/>
                  </a:stretch>
                </p:blipFill>
                <p:spPr>
                  <a:xfrm>
                    <a:off x="1051371" y="1622581"/>
                    <a:ext cx="1251372" cy="1244739"/>
                  </a:xfrm>
                  <a:prstGeom prst="rect">
                    <a:avLst/>
                  </a:prstGeom>
                  <a:ln>
                    <a:noFill/>
                  </a:ln>
                  <a:effectLst>
                    <a:outerShdw blurRad="292100" dist="139700" dir="2700000" algn="tl" rotWithShape="0">
                      <a:srgbClr val="333333">
                        <a:alpha val="65000"/>
                      </a:srgbClr>
                    </a:outerShdw>
                  </a:effectLst>
                </p:spPr>
              </p:pic>
              <p:pic>
                <p:nvPicPr>
                  <p:cNvPr id="22" name="Picture 21">
                    <a:extLst>
                      <a:ext uri="{FF2B5EF4-FFF2-40B4-BE49-F238E27FC236}">
                        <a16:creationId xmlns:a16="http://schemas.microsoft.com/office/drawing/2014/main" id="{24F75C5B-536B-1B48-9967-715707973A8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2948739" y="1618096"/>
                    <a:ext cx="1254858" cy="1247719"/>
                  </a:xfrm>
                  <a:prstGeom prst="rect">
                    <a:avLst/>
                  </a:prstGeom>
                  <a:ln>
                    <a:noFill/>
                  </a:ln>
                  <a:effectLst>
                    <a:outerShdw blurRad="292100" dist="139700" dir="2700000" algn="tl" rotWithShape="0">
                      <a:srgbClr val="333333">
                        <a:alpha val="65000"/>
                      </a:srgbClr>
                    </a:outerShdw>
                  </a:effectLst>
                </p:spPr>
              </p:pic>
              <p:pic>
                <p:nvPicPr>
                  <p:cNvPr id="23" name="Picture 22">
                    <a:extLst>
                      <a:ext uri="{FF2B5EF4-FFF2-40B4-BE49-F238E27FC236}">
                        <a16:creationId xmlns:a16="http://schemas.microsoft.com/office/drawing/2014/main" id="{936F7C4B-E1AC-0C45-AC35-26529A10385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4846429" y="1624859"/>
                    <a:ext cx="1247397" cy="1247717"/>
                  </a:xfrm>
                  <a:prstGeom prst="rect">
                    <a:avLst/>
                  </a:prstGeom>
                  <a:ln>
                    <a:noFill/>
                  </a:ln>
                  <a:effectLst>
                    <a:outerShdw blurRad="292100" dist="139700" dir="2700000" algn="tl" rotWithShape="0">
                      <a:srgbClr val="333333">
                        <a:alpha val="65000"/>
                      </a:srgbClr>
                    </a:outerShdw>
                  </a:effectLst>
                </p:spPr>
              </p:pic>
              <p:pic>
                <p:nvPicPr>
                  <p:cNvPr id="24" name="Picture 23">
                    <a:extLst>
                      <a:ext uri="{FF2B5EF4-FFF2-40B4-BE49-F238E27FC236}">
                        <a16:creationId xmlns:a16="http://schemas.microsoft.com/office/drawing/2014/main" id="{6063CADF-1425-9A4D-BCD6-05FA9BCCF5E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6729196" y="1624858"/>
                    <a:ext cx="1254858" cy="1247719"/>
                  </a:xfrm>
                  <a:prstGeom prst="rect">
                    <a:avLst/>
                  </a:prstGeom>
                  <a:ln>
                    <a:noFill/>
                  </a:ln>
                  <a:effectLst>
                    <a:outerShdw blurRad="292100" dist="139700" dir="2700000" algn="tl" rotWithShape="0">
                      <a:srgbClr val="333333">
                        <a:alpha val="65000"/>
                      </a:srgbClr>
                    </a:outerShdw>
                  </a:effectLst>
                </p:spPr>
              </p:pic>
            </p:grpSp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9A7B5D25-CA5F-0145-86BF-BCB980DC0290}"/>
                    </a:ext>
                  </a:extLst>
                </p:cNvPr>
                <p:cNvGrpSpPr/>
                <p:nvPr/>
              </p:nvGrpSpPr>
              <p:grpSpPr>
                <a:xfrm>
                  <a:off x="1996925" y="1393664"/>
                  <a:ext cx="5129421" cy="331134"/>
                  <a:chOff x="1996925" y="1393664"/>
                  <a:chExt cx="5129421" cy="331134"/>
                </a:xfrm>
              </p:grpSpPr>
              <p:sp>
                <p:nvSpPr>
                  <p:cNvPr id="18" name="Arc 17">
                    <a:extLst>
                      <a:ext uri="{FF2B5EF4-FFF2-40B4-BE49-F238E27FC236}">
                        <a16:creationId xmlns:a16="http://schemas.microsoft.com/office/drawing/2014/main" id="{5BA4CF11-E481-6048-A2F6-E4D4CF755A70}"/>
                      </a:ext>
                    </a:extLst>
                  </p:cNvPr>
                  <p:cNvSpPr/>
                  <p:nvPr/>
                </p:nvSpPr>
                <p:spPr>
                  <a:xfrm>
                    <a:off x="1996925" y="1393664"/>
                    <a:ext cx="1140096" cy="317687"/>
                  </a:xfrm>
                  <a:prstGeom prst="arc">
                    <a:avLst>
                      <a:gd name="adj1" fmla="val 10863836"/>
                      <a:gd name="adj2" fmla="val 0"/>
                    </a:avLst>
                  </a:prstGeom>
                  <a:ln w="38100">
                    <a:headEnd type="none" w="med" len="med"/>
                    <a:tailEnd type="triangl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9" name="Arc 18">
                    <a:extLst>
                      <a:ext uri="{FF2B5EF4-FFF2-40B4-BE49-F238E27FC236}">
                        <a16:creationId xmlns:a16="http://schemas.microsoft.com/office/drawing/2014/main" id="{CDC52926-D9C0-E647-B0F4-3FE041D8B939}"/>
                      </a:ext>
                    </a:extLst>
                  </p:cNvPr>
                  <p:cNvSpPr/>
                  <p:nvPr/>
                </p:nvSpPr>
                <p:spPr>
                  <a:xfrm>
                    <a:off x="3987567" y="1407111"/>
                    <a:ext cx="1140096" cy="317687"/>
                  </a:xfrm>
                  <a:prstGeom prst="arc">
                    <a:avLst>
                      <a:gd name="adj1" fmla="val 10863836"/>
                      <a:gd name="adj2" fmla="val 0"/>
                    </a:avLst>
                  </a:prstGeom>
                  <a:ln w="38100">
                    <a:headEnd type="none" w="med" len="med"/>
                    <a:tailEnd type="triangl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0" name="Arc 19">
                    <a:extLst>
                      <a:ext uri="{FF2B5EF4-FFF2-40B4-BE49-F238E27FC236}">
                        <a16:creationId xmlns:a16="http://schemas.microsoft.com/office/drawing/2014/main" id="{6F571F2A-A564-2D41-A5DC-6A564B934EC3}"/>
                      </a:ext>
                    </a:extLst>
                  </p:cNvPr>
                  <p:cNvSpPr/>
                  <p:nvPr/>
                </p:nvSpPr>
                <p:spPr>
                  <a:xfrm>
                    <a:off x="5986250" y="1407111"/>
                    <a:ext cx="1140096" cy="317687"/>
                  </a:xfrm>
                  <a:prstGeom prst="arc">
                    <a:avLst>
                      <a:gd name="adj1" fmla="val 10863836"/>
                      <a:gd name="adj2" fmla="val 0"/>
                    </a:avLst>
                  </a:prstGeom>
                  <a:ln w="38100">
                    <a:headEnd type="none" w="med" len="med"/>
                    <a:tailEnd type="triangl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</p:grpSp>
          <p:sp>
            <p:nvSpPr>
              <p:cNvPr id="14" name="Arc 13">
                <a:extLst>
                  <a:ext uri="{FF2B5EF4-FFF2-40B4-BE49-F238E27FC236}">
                    <a16:creationId xmlns:a16="http://schemas.microsoft.com/office/drawing/2014/main" id="{77E1C4B7-D5F3-6945-A7AD-78DE6333A0A8}"/>
                  </a:ext>
                </a:extLst>
              </p:cNvPr>
              <p:cNvSpPr/>
              <p:nvPr/>
            </p:nvSpPr>
            <p:spPr>
              <a:xfrm>
                <a:off x="6905131" y="1411594"/>
                <a:ext cx="1140096" cy="317687"/>
              </a:xfrm>
              <a:prstGeom prst="arc">
                <a:avLst>
                  <a:gd name="adj1" fmla="val 10863836"/>
                  <a:gd name="adj2" fmla="val 0"/>
                </a:avLst>
              </a:prstGeom>
              <a:ln w="38100"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BF761073-2E9F-BA48-95BB-D6517A38538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1" r="21268"/>
              <a:stretch/>
            </p:blipFill>
            <p:spPr>
              <a:xfrm>
                <a:off x="7652118" y="1624858"/>
                <a:ext cx="1257788" cy="1240957"/>
              </a:xfrm>
              <a:prstGeom prst="rect">
                <a:avLst/>
              </a:prstGeom>
              <a:effectLst>
                <a:outerShdw blurRad="292100" dist="139700" dir="2700000" algn="tl" rotWithShape="0">
                  <a:prstClr val="black">
                    <a:alpha val="65000"/>
                  </a:prstClr>
                </a:outerShdw>
              </a:effectLst>
            </p:spPr>
          </p:pic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5A3583B-1A79-1A4F-B452-F6AF3E7C3709}"/>
                </a:ext>
              </a:extLst>
            </p:cNvPr>
            <p:cNvSpPr txBox="1"/>
            <p:nvPr/>
          </p:nvSpPr>
          <p:spPr>
            <a:xfrm>
              <a:off x="6548876" y="1063095"/>
              <a:ext cx="190630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b="1">
                  <a:solidFill>
                    <a:schemeClr val="tx2">
                      <a:lumMod val="75000"/>
                    </a:schemeClr>
                  </a:solidFill>
                </a:rPr>
                <a:t>Analysis</a:t>
              </a: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FCC6F617-1B2D-6940-BC54-CCDF42F81D57}"/>
              </a:ext>
            </a:extLst>
          </p:cNvPr>
          <p:cNvSpPr txBox="1"/>
          <p:nvPr/>
        </p:nvSpPr>
        <p:spPr>
          <a:xfrm>
            <a:off x="6560873" y="3699625"/>
            <a:ext cx="1487054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Analysis</a:t>
            </a:r>
          </a:p>
          <a:p>
            <a:endParaRPr lang="en-US" sz="1400" dirty="0"/>
          </a:p>
          <a:p>
            <a:r>
              <a:rPr lang="en-US" sz="1400" dirty="0"/>
              <a:t>Counting</a:t>
            </a:r>
          </a:p>
          <a:p>
            <a:endParaRPr lang="en-US" sz="1400" dirty="0"/>
          </a:p>
          <a:p>
            <a:r>
              <a:rPr lang="en-US" sz="1400" dirty="0"/>
              <a:t>Measure properties</a:t>
            </a:r>
          </a:p>
          <a:p>
            <a:endParaRPr lang="en-US" sz="1400" dirty="0"/>
          </a:p>
          <a:p>
            <a:r>
              <a:rPr lang="en-US" sz="1400" dirty="0"/>
              <a:t>…</a:t>
            </a:r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85934885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E15813-6A7C-6B44-A888-9622834E9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0" indent="0"/>
            <a:r>
              <a:rPr lang="en-US" dirty="0"/>
              <a:t>3D Image processing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CBAB456-49BC-4F47-8E44-3374F5D382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22068"/>
            <a:ext cx="8229600" cy="4815244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In 3D, the same concepts as in 2D can be applied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Image filtering, Morphological operations </a:t>
            </a:r>
          </a:p>
          <a:p>
            <a:pPr lvl="1"/>
            <a:r>
              <a:rPr lang="en-US" dirty="0"/>
              <a:t>Thresholding</a:t>
            </a:r>
          </a:p>
          <a:p>
            <a:pPr lvl="1"/>
            <a:r>
              <a:rPr lang="en-US" dirty="0"/>
              <a:t>Pixel Classification</a:t>
            </a:r>
          </a:p>
          <a:p>
            <a:pPr lvl="1"/>
            <a:r>
              <a:rPr lang="en-US" dirty="0"/>
              <a:t>Region Measurements</a:t>
            </a:r>
          </a:p>
          <a:p>
            <a:pPr lvl="1"/>
            <a:r>
              <a:rPr lang="en-US" dirty="0"/>
              <a:t>…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b="1" dirty="0"/>
              <a:t>But:</a:t>
            </a:r>
          </a:p>
          <a:p>
            <a:pPr lvl="1"/>
            <a:r>
              <a:rPr lang="en-GB" dirty="0"/>
              <a:t>Configuration may be more complicated (Anisotropy),</a:t>
            </a:r>
          </a:p>
          <a:p>
            <a:pPr lvl="1"/>
            <a:r>
              <a:rPr lang="en-US" dirty="0"/>
              <a:t>The </a:t>
            </a:r>
            <a:r>
              <a:rPr lang="en-US" b="1" dirty="0"/>
              <a:t>implementation of the tool must be designed for 3D.</a:t>
            </a:r>
          </a:p>
          <a:p>
            <a:pPr lvl="2"/>
            <a:r>
              <a:rPr lang="en-US" dirty="0"/>
              <a:t>Check your tool beforehand!</a:t>
            </a:r>
          </a:p>
          <a:p>
            <a:pPr lvl="2"/>
            <a:r>
              <a:rPr lang="en-US" dirty="0"/>
              <a:t>Fiji plugins are often 2D. Special plugins for 3D exist.</a:t>
            </a:r>
          </a:p>
          <a:p>
            <a:pPr lvl="2"/>
            <a:r>
              <a:rPr lang="en-US" dirty="0"/>
              <a:t>Inverse case: If tools is for 3D, it very often also works for 2D.</a:t>
            </a:r>
          </a:p>
          <a:p>
            <a:pPr lvl="1"/>
            <a:r>
              <a:rPr lang="en-US" dirty="0"/>
              <a:t>3D is </a:t>
            </a:r>
            <a:r>
              <a:rPr lang="en-US" b="1" dirty="0"/>
              <a:t>computationally more expensive</a:t>
            </a:r>
            <a:r>
              <a:rPr lang="en-US" dirty="0"/>
              <a:t>: more time and memory required</a:t>
            </a:r>
          </a:p>
          <a:p>
            <a:pPr lvl="1"/>
            <a:r>
              <a:rPr lang="en-US" dirty="0"/>
              <a:t>Proofreading and </a:t>
            </a:r>
            <a:r>
              <a:rPr lang="en-US" b="1" dirty="0"/>
              <a:t>visualization</a:t>
            </a:r>
            <a:r>
              <a:rPr lang="en-US" dirty="0"/>
              <a:t> is more difficult.</a:t>
            </a:r>
          </a:p>
        </p:txBody>
      </p:sp>
    </p:spTree>
    <p:extLst>
      <p:ext uri="{BB962C8B-B14F-4D97-AF65-F5344CB8AC3E}">
        <p14:creationId xmlns:p14="http://schemas.microsoft.com/office/powerpoint/2010/main" val="2682518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034A1-9415-AB4D-80B0-C53172B4B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Classic segmentation pipeline – in 3D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2926F-B395-284B-9D41-CA2A0A342B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852936"/>
            <a:ext cx="8229600" cy="336112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Lots of plugins for 3D processing exist – they are just in different menus: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8ADF61-1F16-724B-B8B0-26721F9B07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5406" y="1151965"/>
            <a:ext cx="5233188" cy="15138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B9B0374-A7A3-4049-946F-1180C78367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5590" y="3848558"/>
            <a:ext cx="1754323" cy="63584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DFB719F-CAEE-A146-8DE2-79F66F55B98A}"/>
              </a:ext>
            </a:extLst>
          </p:cNvPr>
          <p:cNvSpPr txBox="1"/>
          <p:nvPr/>
        </p:nvSpPr>
        <p:spPr>
          <a:xfrm>
            <a:off x="7305791" y="3395853"/>
            <a:ext cx="1332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Plugins &gt; 3D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D2B384-59BB-FF47-AE74-11386EF732A9}"/>
              </a:ext>
            </a:extLst>
          </p:cNvPr>
          <p:cNvSpPr txBox="1"/>
          <p:nvPr/>
        </p:nvSpPr>
        <p:spPr>
          <a:xfrm>
            <a:off x="4265917" y="3439396"/>
            <a:ext cx="2124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Plugins &gt; </a:t>
            </a:r>
            <a:r>
              <a:rPr lang="en-US" i="1" dirty="0" err="1"/>
              <a:t>MorpholibJ</a:t>
            </a:r>
            <a:endParaRPr lang="en-US" i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5D0E450-FBD3-5C49-A696-8B1A895C47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5318" y="3966003"/>
            <a:ext cx="3783276" cy="249467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E47F899-CF5A-0E44-998C-859C60C8E1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3898" y="4044564"/>
            <a:ext cx="1309325" cy="89660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B7BBBB5-10B8-D649-8BDF-31BC7316BFE7}"/>
              </a:ext>
            </a:extLst>
          </p:cNvPr>
          <p:cNvSpPr txBox="1"/>
          <p:nvPr/>
        </p:nvSpPr>
        <p:spPr>
          <a:xfrm>
            <a:off x="1733768" y="3503106"/>
            <a:ext cx="1671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Process &gt; Filters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BEBF64A-E68D-D244-98B4-2F676DD036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087" y="3995441"/>
            <a:ext cx="1256699" cy="267994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53F7E1A-881B-0547-A1FC-EB7134170993}"/>
              </a:ext>
            </a:extLst>
          </p:cNvPr>
          <p:cNvSpPr txBox="1"/>
          <p:nvPr/>
        </p:nvSpPr>
        <p:spPr>
          <a:xfrm>
            <a:off x="75105" y="3493975"/>
            <a:ext cx="15788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Image &gt; Stacks</a:t>
            </a:r>
          </a:p>
        </p:txBody>
      </p:sp>
    </p:spTree>
    <p:extLst>
      <p:ext uri="{BB962C8B-B14F-4D97-AF65-F5344CB8AC3E}">
        <p14:creationId xmlns:p14="http://schemas.microsoft.com/office/powerpoint/2010/main" val="1138828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  <p:bldP spid="7" grpId="0"/>
      <p:bldP spid="10" grpId="0"/>
      <p:bldP spid="12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FB177-7BD3-8F47-BBE7-519274EC7E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started with 3D 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8B2274-1BBF-A944-AED5-8C2E81C8E9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536" y="1422068"/>
            <a:ext cx="8493074" cy="4704095"/>
          </a:xfrm>
        </p:spPr>
        <p:txBody>
          <a:bodyPr/>
          <a:lstStyle/>
          <a:p>
            <a:r>
              <a:rPr lang="en-US" b="1" dirty="0"/>
              <a:t>Working with large 3D data can be</a:t>
            </a:r>
            <a:br>
              <a:rPr lang="en-US" b="1" dirty="0"/>
            </a:br>
            <a:r>
              <a:rPr lang="en-US" b="1" dirty="0"/>
              <a:t>cumbersome. Tips:</a:t>
            </a:r>
            <a:endParaRPr lang="en-US" dirty="0"/>
          </a:p>
          <a:p>
            <a:pPr lvl="1"/>
            <a:r>
              <a:rPr lang="en-US" dirty="0"/>
              <a:t>Reduce data size for exploration: crop, </a:t>
            </a:r>
            <a:br>
              <a:rPr lang="en-US" dirty="0"/>
            </a:br>
            <a:r>
              <a:rPr lang="en-US" dirty="0"/>
              <a:t>use a subset</a:t>
            </a:r>
          </a:p>
          <a:p>
            <a:pPr lvl="1"/>
            <a:r>
              <a:rPr lang="en-US" dirty="0"/>
              <a:t>Acquire a small test dataset</a:t>
            </a:r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r>
              <a:rPr lang="en-US" b="1" dirty="0"/>
              <a:t>BigDataProcessor2</a:t>
            </a:r>
          </a:p>
          <a:p>
            <a:pPr lvl="1"/>
            <a:r>
              <a:rPr lang="en-GB" dirty="0"/>
              <a:t>interactive processing of </a:t>
            </a:r>
            <a:r>
              <a:rPr lang="en-GB" b="1" dirty="0"/>
              <a:t>TB-sized </a:t>
            </a:r>
            <a:r>
              <a:rPr lang="en-GB" dirty="0"/>
              <a:t>image data</a:t>
            </a:r>
          </a:p>
          <a:p>
            <a:pPr lvl="1"/>
            <a:r>
              <a:rPr lang="en-GB" dirty="0"/>
              <a:t>Cropping, binning, transformations, …</a:t>
            </a:r>
            <a:endParaRPr lang="en-US" dirty="0"/>
          </a:p>
          <a:p>
            <a:pPr lvl="1"/>
            <a:r>
              <a:rPr lang="en-US" dirty="0">
                <a:hlinkClick r:id="rId2"/>
              </a:rPr>
              <a:t>https://github.com/bigdataprocessor/bigdataprocessor2</a:t>
            </a:r>
            <a:r>
              <a:rPr lang="en-US" dirty="0"/>
              <a:t> 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4BA7A7-4D25-BF4B-999A-35F40D87B7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4102" y="1082003"/>
            <a:ext cx="2948458" cy="18002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99AC850-6F52-1942-B370-8B463C155D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9872" y="5139221"/>
            <a:ext cx="4962688" cy="16909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5F4AE03-BBA4-764A-A868-C77BF5056A75}"/>
              </a:ext>
            </a:extLst>
          </p:cNvPr>
          <p:cNvSpPr txBox="1"/>
          <p:nvPr/>
        </p:nvSpPr>
        <p:spPr>
          <a:xfrm>
            <a:off x="6495147" y="3030051"/>
            <a:ext cx="2393463" cy="83099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/>
              <a:t>More tips for opening large data: How-To Guides (</a:t>
            </a:r>
            <a:r>
              <a:rPr lang="en-US" sz="1200" dirty="0">
                <a:hlinkClick r:id="rId5"/>
              </a:rPr>
              <a:t>https://mpicbg-scicomp.github.io/ipf_howtoguides/guides/Fiji_OpenLargeData</a:t>
            </a:r>
            <a:r>
              <a:rPr lang="en-US" sz="1200" dirty="0"/>
              <a:t> )</a:t>
            </a:r>
          </a:p>
        </p:txBody>
      </p:sp>
    </p:spTree>
    <p:extLst>
      <p:ext uri="{BB962C8B-B14F-4D97-AF65-F5344CB8AC3E}">
        <p14:creationId xmlns:p14="http://schemas.microsoft.com/office/powerpoint/2010/main" val="3043454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err="1"/>
              <a:t>Preprocessing</a:t>
            </a:r>
            <a:r>
              <a:rPr lang="en-GB" dirty="0"/>
              <a:t>: Denoising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4785395"/>
          </a:xfrm>
        </p:spPr>
        <p:txBody>
          <a:bodyPr/>
          <a:lstStyle/>
          <a:p>
            <a:r>
              <a:rPr lang="en-US" b="1" dirty="0"/>
              <a:t>2D Gaussian Blur Filter</a:t>
            </a:r>
            <a:endParaRPr lang="en-GB" b="1" i="1" dirty="0"/>
          </a:p>
          <a:p>
            <a:r>
              <a:rPr lang="en-GB" i="1" dirty="0"/>
              <a:t>Process &gt; Filters &gt; Gaussian blur</a:t>
            </a:r>
          </a:p>
          <a:p>
            <a:endParaRPr lang="en-GB" i="1" dirty="0"/>
          </a:p>
          <a:p>
            <a:endParaRPr lang="en-GB" i="1" dirty="0"/>
          </a:p>
          <a:p>
            <a:endParaRPr lang="en-GB" i="1" dirty="0"/>
          </a:p>
          <a:p>
            <a:endParaRPr lang="en-GB" i="1" dirty="0"/>
          </a:p>
          <a:p>
            <a:endParaRPr lang="en-GB" i="1" dirty="0"/>
          </a:p>
          <a:p>
            <a:r>
              <a:rPr lang="en-GB" dirty="0"/>
              <a:t>Using the 2D filter did not produce an error!</a:t>
            </a:r>
          </a:p>
          <a:p>
            <a:r>
              <a:rPr lang="en-GB" b="1" dirty="0"/>
              <a:t>But:</a:t>
            </a:r>
            <a:r>
              <a:rPr lang="en-GB" dirty="0"/>
              <a:t> The filter blurs the stack slice by slice – it acts on 2D images and does not blur along z.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9994" y="2195254"/>
            <a:ext cx="1293707" cy="155441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05B1BFC-5159-6B45-B6AC-FBBE40FAC6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0183" y="4958675"/>
            <a:ext cx="2304256" cy="95451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700C4AE-B5B3-0942-AD80-E69A441590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8184" y="2063319"/>
            <a:ext cx="1293707" cy="155445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8BB988B-25D9-D24F-9A8D-2AC5C59B48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75360" y="2252754"/>
            <a:ext cx="1318949" cy="1176908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1AAF17B-9663-0A41-B7EF-E11245E47007}"/>
              </a:ext>
            </a:extLst>
          </p:cNvPr>
          <p:cNvCxnSpPr/>
          <p:nvPr/>
        </p:nvCxnSpPr>
        <p:spPr>
          <a:xfrm>
            <a:off x="2699792" y="2840546"/>
            <a:ext cx="792088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3FE61EA-95D7-5745-8631-D830B31D106E}"/>
              </a:ext>
            </a:extLst>
          </p:cNvPr>
          <p:cNvCxnSpPr/>
          <p:nvPr/>
        </p:nvCxnSpPr>
        <p:spPr>
          <a:xfrm>
            <a:off x="5220072" y="2839921"/>
            <a:ext cx="792088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9752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err="1"/>
              <a:t>Preprocessing</a:t>
            </a:r>
            <a:r>
              <a:rPr lang="en-GB" dirty="0"/>
              <a:t>: Denoising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5117430"/>
          </a:xfrm>
        </p:spPr>
        <p:txBody>
          <a:bodyPr>
            <a:normAutofit/>
          </a:bodyPr>
          <a:lstStyle/>
          <a:p>
            <a:r>
              <a:rPr lang="en-GB" b="1" dirty="0"/>
              <a:t>3D Gaussian Blur Filter</a:t>
            </a:r>
          </a:p>
          <a:p>
            <a:r>
              <a:rPr lang="en-GB" i="1" dirty="0"/>
              <a:t>Process &gt; Filters &gt; Gaussian blur 3D</a:t>
            </a:r>
          </a:p>
          <a:p>
            <a:endParaRPr lang="en-GB" i="1" dirty="0"/>
          </a:p>
          <a:p>
            <a:endParaRPr lang="en-GB" i="1" dirty="0"/>
          </a:p>
          <a:p>
            <a:endParaRPr lang="en-GB" i="1" dirty="0"/>
          </a:p>
          <a:p>
            <a:endParaRPr lang="en-GB" i="1" dirty="0"/>
          </a:p>
          <a:p>
            <a:endParaRPr lang="en-GB" i="1" dirty="0"/>
          </a:p>
          <a:p>
            <a:endParaRPr lang="en-GB" i="1" dirty="0"/>
          </a:p>
          <a:p>
            <a:endParaRPr lang="en-GB" i="1" dirty="0"/>
          </a:p>
          <a:p>
            <a:r>
              <a:rPr lang="en-GB" dirty="0"/>
              <a:t>3D data should be processed with 3D filters. </a:t>
            </a:r>
          </a:p>
          <a:p>
            <a:r>
              <a:rPr lang="en-GB" b="1" dirty="0"/>
              <a:t>But:</a:t>
            </a:r>
            <a:r>
              <a:rPr lang="en-GB" dirty="0"/>
              <a:t> If your data is very anisotropic a 2D filter can be more appropriate.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633" y="2321743"/>
            <a:ext cx="1218374" cy="146390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C5C208D-3A9E-D547-BB69-A755899165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1546" y="2262263"/>
            <a:ext cx="1529123" cy="126152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AB2510E-4C4F-434F-A263-158828030E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3778" y="2213437"/>
            <a:ext cx="1209913" cy="1463902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0234F66-5C2C-6443-9FA5-7CCAAE7562C6}"/>
              </a:ext>
            </a:extLst>
          </p:cNvPr>
          <p:cNvCxnSpPr/>
          <p:nvPr/>
        </p:nvCxnSpPr>
        <p:spPr>
          <a:xfrm>
            <a:off x="2699792" y="2840546"/>
            <a:ext cx="792088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EF41EC9-0720-C94D-A5D8-80289BDC651E}"/>
              </a:ext>
            </a:extLst>
          </p:cNvPr>
          <p:cNvCxnSpPr/>
          <p:nvPr/>
        </p:nvCxnSpPr>
        <p:spPr>
          <a:xfrm>
            <a:off x="5220072" y="2839921"/>
            <a:ext cx="792088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9857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A8F621-05AE-5541-9804-FFDEB76392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ED4099-2F89-6E44-9E19-A97F7FAF60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Filtering uses the local environment of each pixel to compute a new pixel value – for example the mean.</a:t>
            </a:r>
          </a:p>
          <a:p>
            <a:r>
              <a:rPr lang="en-US" dirty="0"/>
              <a:t>One possible neighborhood in 2D has 8 pixels (“8-connected”).</a:t>
            </a:r>
          </a:p>
          <a:p>
            <a:r>
              <a:rPr lang="en-US" dirty="0"/>
              <a:t>How many neighbors are in the equivalent 3D neighborhood?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B908D96-1313-B04D-B738-B6BEE4D77C75}"/>
              </a:ext>
            </a:extLst>
          </p:cNvPr>
          <p:cNvGrpSpPr/>
          <p:nvPr/>
        </p:nvGrpSpPr>
        <p:grpSpPr>
          <a:xfrm>
            <a:off x="3070897" y="3502998"/>
            <a:ext cx="867340" cy="864096"/>
            <a:chOff x="1978090" y="3555251"/>
            <a:chExt cx="867340" cy="864096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4B84DC3-D44E-3042-B0A2-248E4A4FDFE4}"/>
                </a:ext>
              </a:extLst>
            </p:cNvPr>
            <p:cNvSpPr/>
            <p:nvPr/>
          </p:nvSpPr>
          <p:spPr>
            <a:xfrm>
              <a:off x="1979712" y="3555251"/>
              <a:ext cx="288032" cy="288032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8309C14-D0E0-C24C-9001-A0C11FEE397A}"/>
                </a:ext>
              </a:extLst>
            </p:cNvPr>
            <p:cNvSpPr/>
            <p:nvPr/>
          </p:nvSpPr>
          <p:spPr>
            <a:xfrm>
              <a:off x="2267744" y="3555251"/>
              <a:ext cx="288032" cy="288032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2F67C06-40E8-CE46-81F4-84B8E4B08C2D}"/>
                </a:ext>
              </a:extLst>
            </p:cNvPr>
            <p:cNvSpPr/>
            <p:nvPr/>
          </p:nvSpPr>
          <p:spPr>
            <a:xfrm>
              <a:off x="2557398" y="3555251"/>
              <a:ext cx="288032" cy="288032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7C0E42D-ED59-A04B-A02A-0E17B8CBFFA9}"/>
                </a:ext>
              </a:extLst>
            </p:cNvPr>
            <p:cNvSpPr/>
            <p:nvPr/>
          </p:nvSpPr>
          <p:spPr>
            <a:xfrm>
              <a:off x="1979712" y="3843283"/>
              <a:ext cx="288032" cy="288032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469DB5A-BE54-1E47-9DE7-6410D78F3914}"/>
                </a:ext>
              </a:extLst>
            </p:cNvPr>
            <p:cNvSpPr/>
            <p:nvPr/>
          </p:nvSpPr>
          <p:spPr>
            <a:xfrm>
              <a:off x="2267744" y="3843283"/>
              <a:ext cx="288032" cy="288032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AB4ADF7-16B2-194D-9651-63A375A60767}"/>
                </a:ext>
              </a:extLst>
            </p:cNvPr>
            <p:cNvSpPr/>
            <p:nvPr/>
          </p:nvSpPr>
          <p:spPr>
            <a:xfrm>
              <a:off x="2557398" y="3843283"/>
              <a:ext cx="288032" cy="288032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39E8735-380A-C94E-9184-4D78B3E14A6B}"/>
                </a:ext>
              </a:extLst>
            </p:cNvPr>
            <p:cNvSpPr/>
            <p:nvPr/>
          </p:nvSpPr>
          <p:spPr>
            <a:xfrm>
              <a:off x="1978090" y="4131315"/>
              <a:ext cx="288032" cy="288032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4334E5E-A21F-7E41-8502-39A8CED198B9}"/>
                </a:ext>
              </a:extLst>
            </p:cNvPr>
            <p:cNvSpPr/>
            <p:nvPr/>
          </p:nvSpPr>
          <p:spPr>
            <a:xfrm>
              <a:off x="2266122" y="4131315"/>
              <a:ext cx="288032" cy="288032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4DC300E-6A63-BF4B-9077-6935EF1637EE}"/>
                </a:ext>
              </a:extLst>
            </p:cNvPr>
            <p:cNvSpPr/>
            <p:nvPr/>
          </p:nvSpPr>
          <p:spPr>
            <a:xfrm>
              <a:off x="2555776" y="4131315"/>
              <a:ext cx="288032" cy="288032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8" name="Cube 37">
            <a:extLst>
              <a:ext uri="{FF2B5EF4-FFF2-40B4-BE49-F238E27FC236}">
                <a16:creationId xmlns:a16="http://schemas.microsoft.com/office/drawing/2014/main" id="{DC9B0F3C-23A0-AC41-9DE9-A6453D74B2A5}"/>
              </a:ext>
            </a:extLst>
          </p:cNvPr>
          <p:cNvSpPr/>
          <p:nvPr/>
        </p:nvSpPr>
        <p:spPr>
          <a:xfrm>
            <a:off x="5304767" y="3789040"/>
            <a:ext cx="288032" cy="288032"/>
          </a:xfrm>
          <a:prstGeom prst="cube">
            <a:avLst/>
          </a:prstGeom>
          <a:solidFill>
            <a:schemeClr val="tx2">
              <a:lumMod val="40000"/>
              <a:lumOff val="60000"/>
            </a:schemeClr>
          </a:solidFill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Down Arrow 38">
            <a:extLst>
              <a:ext uri="{FF2B5EF4-FFF2-40B4-BE49-F238E27FC236}">
                <a16:creationId xmlns:a16="http://schemas.microsoft.com/office/drawing/2014/main" id="{DA95690F-1354-1846-AA58-8047C5E60F54}"/>
              </a:ext>
            </a:extLst>
          </p:cNvPr>
          <p:cNvSpPr/>
          <p:nvPr/>
        </p:nvSpPr>
        <p:spPr>
          <a:xfrm rot="16200000">
            <a:off x="4512052" y="3718027"/>
            <a:ext cx="144016" cy="286042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27356232-5FF7-B34F-A06B-FED86EE627CF}"/>
                  </a:ext>
                </a:extLst>
              </p:cNvPr>
              <p:cNvSpPr/>
              <p:nvPr/>
            </p:nvSpPr>
            <p:spPr>
              <a:xfrm>
                <a:off x="1672542" y="5273074"/>
                <a:ext cx="1753565" cy="595491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5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GB" sz="135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27356232-5FF7-B34F-A06B-FED86EE627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2542" y="5273074"/>
                <a:ext cx="1753565" cy="59549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1390A807-898D-B84F-AC6B-7F7147582279}"/>
                  </a:ext>
                </a:extLst>
              </p:cNvPr>
              <p:cNvSpPr/>
              <p:nvPr/>
            </p:nvSpPr>
            <p:spPr>
              <a:xfrm>
                <a:off x="3695218" y="5273074"/>
                <a:ext cx="1753565" cy="595491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5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15</m:t>
                      </m:r>
                    </m:oMath>
                  </m:oMathPara>
                </a14:m>
                <a:endParaRPr lang="en-GB" sz="135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1390A807-898D-B84F-AC6B-7F71475822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5218" y="5273074"/>
                <a:ext cx="1753565" cy="59549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3979544A-88F6-6C40-8F8C-B0E13B1F6AC1}"/>
                  </a:ext>
                </a:extLst>
              </p:cNvPr>
              <p:cNvSpPr/>
              <p:nvPr/>
            </p:nvSpPr>
            <p:spPr>
              <a:xfrm>
                <a:off x="5715391" y="5273073"/>
                <a:ext cx="1753565" cy="595491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5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26</m:t>
                      </m:r>
                    </m:oMath>
                  </m:oMathPara>
                </a14:m>
                <a:endParaRPr lang="en-GB" sz="135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3979544A-88F6-6C40-8F8C-B0E13B1F6A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5391" y="5273073"/>
                <a:ext cx="1753565" cy="59549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1355807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F4A7C-3A20-8C45-BF86-206918125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Thresholding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637723-EB67-5F46-A3F7-D3ACF79181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/>
              <a:t>Image &gt; Adjust &gt; Threshold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C4C520-8DF6-4942-A204-8BBE73C65B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2989" y="2060848"/>
            <a:ext cx="1992275" cy="19029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3954D06-1335-FE46-8E10-BB08FAC602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6991" y="2006312"/>
            <a:ext cx="1259345" cy="15121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5228748-F878-D948-9EC8-EA173227F4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9632" y="2132856"/>
            <a:ext cx="1209913" cy="146390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0BB52E0-ADFC-6947-97E8-4C0777A66C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5338" y="4480355"/>
            <a:ext cx="2161679" cy="1911153"/>
          </a:xfrm>
          <a:prstGeom prst="rect">
            <a:avLst/>
          </a:prstGeom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8BC75561-9CEF-E746-84E0-A3CBDEFBCAA3}"/>
              </a:ext>
            </a:extLst>
          </p:cNvPr>
          <p:cNvSpPr/>
          <p:nvPr/>
        </p:nvSpPr>
        <p:spPr>
          <a:xfrm>
            <a:off x="4345951" y="3255035"/>
            <a:ext cx="1296144" cy="36004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B2C01627-46FA-434B-B0A9-92E3828474E2}"/>
              </a:ext>
            </a:extLst>
          </p:cNvPr>
          <p:cNvSpPr/>
          <p:nvPr/>
        </p:nvSpPr>
        <p:spPr>
          <a:xfrm>
            <a:off x="2116844" y="5255911"/>
            <a:ext cx="1951099" cy="261321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CD642C-A75F-2D40-AA6A-38F03C5E0905}"/>
              </a:ext>
            </a:extLst>
          </p:cNvPr>
          <p:cNvSpPr txBox="1"/>
          <p:nvPr/>
        </p:nvSpPr>
        <p:spPr>
          <a:xfrm>
            <a:off x="4409126" y="4269207"/>
            <a:ext cx="384691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7375E"/>
                </a:solidFill>
              </a:rPr>
              <a:t>For </a:t>
            </a:r>
            <a:r>
              <a:rPr lang="en-US" b="1" dirty="0">
                <a:solidFill>
                  <a:srgbClr val="17375E"/>
                </a:solidFill>
              </a:rPr>
              <a:t>3D Data </a:t>
            </a:r>
            <a:r>
              <a:rPr lang="en-US" dirty="0">
                <a:solidFill>
                  <a:srgbClr val="17375E"/>
                </a:solidFill>
              </a:rPr>
              <a:t>we want </a:t>
            </a:r>
            <a:r>
              <a:rPr lang="en-US" b="1" dirty="0">
                <a:solidFill>
                  <a:srgbClr val="17375E"/>
                </a:solidFill>
              </a:rPr>
              <a:t>one threshold value for the whole image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17375E"/>
                </a:solidFill>
              </a:rPr>
              <a:t>Use settings:</a:t>
            </a:r>
            <a:endParaRPr lang="en-US" dirty="0">
              <a:solidFill>
                <a:srgbClr val="17375E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7375E"/>
                </a:solidFill>
              </a:rPr>
              <a:t>Use the Stack histogram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7375E"/>
                </a:solidFill>
              </a:rPr>
              <a:t>Do not calculate individual threshold per image slice</a:t>
            </a:r>
          </a:p>
          <a:p>
            <a:endParaRPr lang="en-US" dirty="0">
              <a:solidFill>
                <a:srgbClr val="17375E"/>
              </a:solidFill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8354D1A-1367-F54C-B85A-047090267922}"/>
              </a:ext>
            </a:extLst>
          </p:cNvPr>
          <p:cNvCxnSpPr/>
          <p:nvPr/>
        </p:nvCxnSpPr>
        <p:spPr>
          <a:xfrm>
            <a:off x="2555776" y="2840546"/>
            <a:ext cx="792088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4F90678-3EA8-B142-B566-137CA48FB249}"/>
              </a:ext>
            </a:extLst>
          </p:cNvPr>
          <p:cNvCxnSpPr/>
          <p:nvPr/>
        </p:nvCxnSpPr>
        <p:spPr>
          <a:xfrm>
            <a:off x="5508104" y="2839921"/>
            <a:ext cx="792088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1371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46CEB8-1628-C948-B77A-4C6256AC2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Post-processing: Mask cleanup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E27CAF-90FB-8047-8C9D-84F860DDA6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b="1" dirty="0"/>
              <a:t>3D Morphological operations</a:t>
            </a:r>
          </a:p>
          <a:p>
            <a:r>
              <a:rPr lang="en-US" sz="1800" dirty="0"/>
              <a:t>Examples:</a:t>
            </a:r>
          </a:p>
          <a:p>
            <a:pPr lvl="1"/>
            <a:r>
              <a:rPr lang="en-US" sz="1600" dirty="0"/>
              <a:t>Erosion, Dilation</a:t>
            </a:r>
          </a:p>
          <a:p>
            <a:pPr lvl="1"/>
            <a:r>
              <a:rPr lang="en-US" sz="1600" dirty="0"/>
              <a:t>Opening, Closing</a:t>
            </a:r>
          </a:p>
          <a:p>
            <a:pPr lvl="1"/>
            <a:r>
              <a:rPr lang="en-US" sz="1600" dirty="0"/>
              <a:t>Remove small objects</a:t>
            </a:r>
          </a:p>
          <a:p>
            <a:pPr lvl="1"/>
            <a:r>
              <a:rPr lang="en-US" sz="1600" dirty="0"/>
              <a:t>Fill holes</a:t>
            </a:r>
          </a:p>
          <a:p>
            <a:pPr lvl="1"/>
            <a:r>
              <a:rPr lang="en-US" sz="1600" dirty="0" err="1"/>
              <a:t>Watershedding</a:t>
            </a:r>
            <a:endParaRPr lang="en-US" sz="1600" dirty="0"/>
          </a:p>
          <a:p>
            <a:pPr lvl="1"/>
            <a:endParaRPr lang="en-US" sz="1600" dirty="0"/>
          </a:p>
          <a:p>
            <a:r>
              <a:rPr lang="en-US" sz="1800" dirty="0"/>
              <a:t>Similar to 2D, but use plugins which can do 3D operations:</a:t>
            </a:r>
          </a:p>
          <a:p>
            <a:pPr lvl="1"/>
            <a:r>
              <a:rPr lang="en-US" sz="1600" i="1" dirty="0"/>
              <a:t>Plugins &gt; </a:t>
            </a:r>
            <a:r>
              <a:rPr lang="en-US" sz="1600" i="1" dirty="0" err="1"/>
              <a:t>MorpholibJ</a:t>
            </a:r>
            <a:r>
              <a:rPr lang="en-US" sz="1600" i="1" dirty="0"/>
              <a:t> &gt; Morphological Filters (3D)</a:t>
            </a:r>
          </a:p>
          <a:p>
            <a:pPr lvl="1"/>
            <a:r>
              <a:rPr lang="en-US" sz="1600" i="1" dirty="0"/>
              <a:t>Plugins &gt; </a:t>
            </a:r>
            <a:r>
              <a:rPr lang="en-US" sz="1600" i="1" dirty="0" err="1"/>
              <a:t>MorpholibJ</a:t>
            </a:r>
            <a:r>
              <a:rPr lang="en-US" sz="1600" i="1" dirty="0"/>
              <a:t> &gt; Binary Images</a:t>
            </a:r>
          </a:p>
          <a:p>
            <a:pPr lvl="1"/>
            <a:r>
              <a:rPr lang="en-US" sz="1600" i="1" dirty="0"/>
              <a:t>Plugins &gt; 3D &gt; 3D Fill Holes</a:t>
            </a:r>
          </a:p>
          <a:p>
            <a:pPr lvl="1"/>
            <a:r>
              <a:rPr lang="en-US" sz="1600" i="1" dirty="0"/>
              <a:t>Etc.</a:t>
            </a:r>
          </a:p>
          <a:p>
            <a:endParaRPr lang="en-US"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49B917-D4EC-C948-A86D-94F97E5264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8517" y="1270029"/>
            <a:ext cx="1523195" cy="17463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692157C-3E7B-AA4E-8464-FB521CAC9D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8517" y="3080210"/>
            <a:ext cx="1533761" cy="17535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F7EE852-289D-5C47-853D-A67991C565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6334" y="4897621"/>
            <a:ext cx="1555124" cy="1772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377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1EDB8-4EB4-DD49-88FF-B4FC829380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en-US" dirty="0"/>
              <a:t>Postprocessing: Binary Watershed</a:t>
            </a:r>
          </a:p>
        </p:txBody>
      </p:sp>
      <p:pic>
        <p:nvPicPr>
          <p:cNvPr id="5" name="Picture 3">
            <a:extLst>
              <a:ext uri="{FF2B5EF4-FFF2-40B4-BE49-F238E27FC236}">
                <a16:creationId xmlns:a16="http://schemas.microsoft.com/office/drawing/2014/main" id="{3EAEA766-3AB1-0941-8122-0C2263734E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1421" y="1624482"/>
            <a:ext cx="1389028" cy="17931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4DFF46BC-71E3-D242-B587-15B79E23D6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6009" y="1545889"/>
            <a:ext cx="1405865" cy="17762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5">
            <a:extLst>
              <a:ext uri="{FF2B5EF4-FFF2-40B4-BE49-F238E27FC236}">
                <a16:creationId xmlns:a16="http://schemas.microsoft.com/office/drawing/2014/main" id="{C0AD00B1-4AFC-D74D-8069-DCA871B0DD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4863" y="3955664"/>
            <a:ext cx="1473212" cy="18436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FDE7F87C-C3F4-7B45-8EC8-4150C2E5FD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1265" y="3952345"/>
            <a:ext cx="1380610" cy="18183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ight Arrow 8">
            <a:extLst>
              <a:ext uri="{FF2B5EF4-FFF2-40B4-BE49-F238E27FC236}">
                <a16:creationId xmlns:a16="http://schemas.microsoft.com/office/drawing/2014/main" id="{330B4C3B-BECB-9149-A243-4027C9FDA49A}"/>
              </a:ext>
            </a:extLst>
          </p:cNvPr>
          <p:cNvSpPr/>
          <p:nvPr/>
        </p:nvSpPr>
        <p:spPr>
          <a:xfrm>
            <a:off x="4215663" y="3279002"/>
            <a:ext cx="1478259" cy="605577"/>
          </a:xfrm>
          <a:prstGeom prst="rightArrow">
            <a:avLst>
              <a:gd name="adj1" fmla="val 70800"/>
              <a:gd name="adj2" fmla="val 481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/>
              <a:t>Watershed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2E853F-25F3-5744-893C-9081D9009626}"/>
              </a:ext>
            </a:extLst>
          </p:cNvPr>
          <p:cNvSpPr txBox="1"/>
          <p:nvPr/>
        </p:nvSpPr>
        <p:spPr>
          <a:xfrm>
            <a:off x="1411492" y="6031560"/>
            <a:ext cx="7086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Split touching objects.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Model: Objects are roundish and touch at a “thin neck”.</a:t>
            </a:r>
          </a:p>
        </p:txBody>
      </p:sp>
    </p:spTree>
    <p:extLst>
      <p:ext uri="{BB962C8B-B14F-4D97-AF65-F5344CB8AC3E}">
        <p14:creationId xmlns:p14="http://schemas.microsoft.com/office/powerpoint/2010/main" val="96649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353928-C295-A943-B3C5-6615FC3BCC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700808"/>
            <a:ext cx="8229600" cy="442535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400" dirty="0"/>
              <a:t>Introduction</a:t>
            </a:r>
          </a:p>
          <a:p>
            <a:pPr marL="0" indent="0" algn="ctr">
              <a:buNone/>
            </a:pPr>
            <a:r>
              <a:rPr lang="en-US" sz="4400" dirty="0"/>
              <a:t>3D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AF5BB5-A43D-DF48-AB8F-29202764E5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1442" y="3284984"/>
            <a:ext cx="2181116" cy="3275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29259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DE96E-2FF4-5646-8BB2-0C2E9655D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Watershed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D12C2A-5037-2C4A-850A-DD966DEA7E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22068"/>
            <a:ext cx="8229600" cy="5319300"/>
          </a:xfrm>
        </p:spPr>
        <p:txBody>
          <a:bodyPr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800" b="1" dirty="0"/>
              <a:t>Binary watershed cuts objects in a binary segmentation </a:t>
            </a:r>
            <a:r>
              <a:rPr lang="en-US" sz="1800" dirty="0"/>
              <a:t>where “it is reasonable” (where they have a thin neck).</a:t>
            </a:r>
          </a:p>
          <a:p>
            <a:r>
              <a:rPr lang="en-US" sz="1800" dirty="0"/>
              <a:t>Starting from seed points (minima or maxima), the image is being flooded until a intensity limit is reached.</a:t>
            </a:r>
          </a:p>
          <a:p>
            <a:r>
              <a:rPr lang="en-US" sz="1800" dirty="0"/>
              <a:t>For each seed point, one object is created.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r>
              <a:rPr lang="en-US" sz="1800" i="1" dirty="0"/>
              <a:t>Plugins › </a:t>
            </a:r>
            <a:r>
              <a:rPr lang="en-US" sz="1800" i="1" dirty="0" err="1"/>
              <a:t>MorphoLibJ</a:t>
            </a:r>
            <a:r>
              <a:rPr lang="en-US" sz="1800" i="1" dirty="0"/>
              <a:t> › Binary Images › Distance Transform Watershed</a:t>
            </a:r>
          </a:p>
          <a:p>
            <a:pPr lvl="1"/>
            <a:r>
              <a:rPr lang="en-US" sz="1600" dirty="0"/>
              <a:t>Note: Directly creates a Label Image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666A1BE-2A9C-724A-93F0-4C9EBCC10F6B}"/>
              </a:ext>
            </a:extLst>
          </p:cNvPr>
          <p:cNvGrpSpPr/>
          <p:nvPr/>
        </p:nvGrpSpPr>
        <p:grpSpPr>
          <a:xfrm>
            <a:off x="0" y="3212976"/>
            <a:ext cx="8707082" cy="2245197"/>
            <a:chOff x="159282" y="2532653"/>
            <a:chExt cx="8707082" cy="2245197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3935C75A-0677-7248-8116-F5FD657A5392}"/>
                </a:ext>
              </a:extLst>
            </p:cNvPr>
            <p:cNvGrpSpPr/>
            <p:nvPr/>
          </p:nvGrpSpPr>
          <p:grpSpPr>
            <a:xfrm>
              <a:off x="683568" y="2753879"/>
              <a:ext cx="8182796" cy="2023971"/>
              <a:chOff x="595217" y="2614135"/>
              <a:chExt cx="8182796" cy="2023971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479F5585-DC90-0143-A8F2-89DEFB0A7A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02697" y="2614135"/>
                <a:ext cx="6975316" cy="2023971"/>
              </a:xfrm>
              <a:prstGeom prst="rect">
                <a:avLst/>
              </a:prstGeom>
            </p:spPr>
          </p:pic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A1AC170F-1420-CC4C-9431-946714039E7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21897" t="51724" r="56348" b="25135"/>
              <a:stretch/>
            </p:blipFill>
            <p:spPr>
              <a:xfrm>
                <a:off x="595217" y="2708920"/>
                <a:ext cx="1069463" cy="1128759"/>
              </a:xfrm>
              <a:prstGeom prst="rect">
                <a:avLst/>
              </a:prstGeom>
            </p:spPr>
          </p:pic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52732EA-AF2B-B741-869F-112E6CDB000F}"/>
                </a:ext>
              </a:extLst>
            </p:cNvPr>
            <p:cNvSpPr txBox="1"/>
            <p:nvPr/>
          </p:nvSpPr>
          <p:spPr>
            <a:xfrm>
              <a:off x="159282" y="2532653"/>
              <a:ext cx="1990714" cy="300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50" dirty="0"/>
                <a:t>Binary segmentation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AA48C21-2A9D-FF46-BD2F-926EA9B3BEBA}"/>
                </a:ext>
              </a:extLst>
            </p:cNvPr>
            <p:cNvSpPr txBox="1"/>
            <p:nvPr/>
          </p:nvSpPr>
          <p:spPr>
            <a:xfrm>
              <a:off x="1504779" y="2546768"/>
              <a:ext cx="1990714" cy="300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50" dirty="0"/>
                <a:t>Distance map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28047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C838A7-2D4E-AF43-B254-7CF3C0087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on watershed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3121E0-FE18-994E-AA34-2301D6FF40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Grayscale watershed</a:t>
            </a:r>
          </a:p>
          <a:p>
            <a:pPr lvl="1"/>
            <a:r>
              <a:rPr lang="en-US" dirty="0"/>
              <a:t>Input: Original grayscale image instead of the distance map</a:t>
            </a:r>
          </a:p>
          <a:p>
            <a:pPr lvl="1"/>
            <a:r>
              <a:rPr lang="en-US" i="1" dirty="0"/>
              <a:t>SCF &gt; Labeling &gt; Interactive </a:t>
            </a:r>
            <a:r>
              <a:rPr lang="en-US" i="1" dirty="0" err="1"/>
              <a:t>H_Watershed</a:t>
            </a:r>
            <a:endParaRPr lang="en-US" i="1" dirty="0"/>
          </a:p>
          <a:p>
            <a:pPr lvl="1"/>
            <a:r>
              <a:rPr lang="en-US" i="1" dirty="0"/>
              <a:t>Plugins › </a:t>
            </a:r>
            <a:r>
              <a:rPr lang="en-US" i="1" dirty="0" err="1"/>
              <a:t>MorphoLibJ</a:t>
            </a:r>
            <a:r>
              <a:rPr lang="en-US" i="1" dirty="0"/>
              <a:t> › Segmentation › Classic Watershed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952776E-2596-0A40-93A7-B034F79B38D3}"/>
              </a:ext>
            </a:extLst>
          </p:cNvPr>
          <p:cNvGrpSpPr/>
          <p:nvPr/>
        </p:nvGrpSpPr>
        <p:grpSpPr>
          <a:xfrm>
            <a:off x="2050817" y="3429000"/>
            <a:ext cx="5042365" cy="1785069"/>
            <a:chOff x="4716015" y="1025909"/>
            <a:chExt cx="3994280" cy="141403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195776C-A164-C042-9C74-24DEACB821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13374" y="1281701"/>
              <a:ext cx="1096921" cy="115824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53DA6B0-74C0-9B45-8810-4BCD538CE4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16015" y="1266714"/>
              <a:ext cx="1063451" cy="1173227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43B57C6-F85A-F148-BE15-8E6C1C19A20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781470" y="1025909"/>
              <a:ext cx="1676412" cy="950466"/>
            </a:xfrm>
            <a:prstGeom prst="rect">
              <a:avLst/>
            </a:prstGeom>
          </p:spPr>
        </p:pic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F9073B7B-4922-964B-9D5F-CB682AC8A166}"/>
                </a:ext>
              </a:extLst>
            </p:cNvPr>
            <p:cNvCxnSpPr/>
            <p:nvPr/>
          </p:nvCxnSpPr>
          <p:spPr>
            <a:xfrm>
              <a:off x="6084168" y="2132856"/>
              <a:ext cx="137344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004574F-DF11-A449-AAC5-280F82BC65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64088" y="1340768"/>
              <a:ext cx="312073" cy="590237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5783C95-E93A-3F4E-8FC4-73B9EEBD1E5A}"/>
                </a:ext>
              </a:extLst>
            </p:cNvPr>
            <p:cNvSpPr/>
            <p:nvPr/>
          </p:nvSpPr>
          <p:spPr>
            <a:xfrm>
              <a:off x="6372200" y="1037637"/>
              <a:ext cx="88677" cy="88677"/>
            </a:xfrm>
            <a:prstGeom prst="ellipse">
              <a:avLst/>
            </a:prstGeom>
            <a:ln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9F27A9BE-664C-A547-B036-A8D62456A61B}"/>
                </a:ext>
              </a:extLst>
            </p:cNvPr>
            <p:cNvSpPr/>
            <p:nvPr/>
          </p:nvSpPr>
          <p:spPr>
            <a:xfrm>
              <a:off x="6792445" y="1073700"/>
              <a:ext cx="88677" cy="88677"/>
            </a:xfrm>
            <a:prstGeom prst="ellipse">
              <a:avLst/>
            </a:prstGeom>
            <a:ln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C2E89FED-7CD5-9B43-9936-839C1CA76018}"/>
                </a:ext>
              </a:extLst>
            </p:cNvPr>
            <p:cNvSpPr/>
            <p:nvPr/>
          </p:nvSpPr>
          <p:spPr>
            <a:xfrm>
              <a:off x="5387583" y="1807608"/>
              <a:ext cx="48513" cy="45719"/>
            </a:xfrm>
            <a:prstGeom prst="ellipse">
              <a:avLst/>
            </a:prstGeom>
            <a:ln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16E88246-47EE-3D41-BF63-6E1060163055}"/>
                </a:ext>
              </a:extLst>
            </p:cNvPr>
            <p:cNvSpPr/>
            <p:nvPr/>
          </p:nvSpPr>
          <p:spPr>
            <a:xfrm flipH="1">
              <a:off x="5520124" y="1556792"/>
              <a:ext cx="45719" cy="45719"/>
            </a:xfrm>
            <a:prstGeom prst="ellipse">
              <a:avLst/>
            </a:prstGeom>
            <a:ln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6372253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C838A7-2D4E-AF43-B254-7CF3C0087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on watershed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3121E0-FE18-994E-AA34-2301D6FF40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22068"/>
            <a:ext cx="8229600" cy="4914954"/>
          </a:xfrm>
        </p:spPr>
        <p:txBody>
          <a:bodyPr>
            <a:normAutofit/>
          </a:bodyPr>
          <a:lstStyle/>
          <a:p>
            <a:r>
              <a:rPr lang="en-US" b="1" dirty="0"/>
              <a:t>How to </a:t>
            </a:r>
            <a:r>
              <a:rPr lang="en-US" b="1"/>
              <a:t>avoid over-segmentation</a:t>
            </a:r>
            <a:r>
              <a:rPr lang="en-US" b="1" dirty="0"/>
              <a:t>: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Blur the image beforehand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Some plugins also let you choose a </a:t>
            </a:r>
            <a:br>
              <a:rPr lang="en-US" dirty="0"/>
            </a:br>
            <a:r>
              <a:rPr lang="en-US" dirty="0"/>
              <a:t>prominence (H-maxima) of the seed points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It is also possible to </a:t>
            </a:r>
            <a:r>
              <a:rPr lang="en-US" b="1" dirty="0"/>
              <a:t>provide seeds </a:t>
            </a:r>
            <a:br>
              <a:rPr lang="en-US" b="1" dirty="0"/>
            </a:br>
            <a:r>
              <a:rPr lang="en-US" b="1" dirty="0"/>
              <a:t>explicitly</a:t>
            </a:r>
            <a:br>
              <a:rPr lang="en-US" dirty="0"/>
            </a:br>
            <a:r>
              <a:rPr lang="en-US" dirty="0"/>
              <a:t>(e.g. from different channel, manually).</a:t>
            </a:r>
          </a:p>
          <a:p>
            <a:pPr lvl="1"/>
            <a:r>
              <a:rPr lang="en-US" i="1" dirty="0"/>
              <a:t>Plugins &gt; </a:t>
            </a:r>
            <a:r>
              <a:rPr lang="en-US" i="1" dirty="0" err="1"/>
              <a:t>MorphoLibJ</a:t>
            </a:r>
            <a:r>
              <a:rPr lang="en-US" i="1" dirty="0"/>
              <a:t> &gt; </a:t>
            </a:r>
            <a:br>
              <a:rPr lang="en-US" i="1" dirty="0"/>
            </a:br>
            <a:r>
              <a:rPr lang="en-US" i="1" dirty="0"/>
              <a:t>Marker-controlled Watershed</a:t>
            </a:r>
            <a:endParaRPr lang="en-US" dirty="0"/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6614967-8D92-6741-86F4-EEEFB00097D0}"/>
              </a:ext>
            </a:extLst>
          </p:cNvPr>
          <p:cNvSpPr/>
          <p:nvPr/>
        </p:nvSpPr>
        <p:spPr>
          <a:xfrm>
            <a:off x="6767053" y="762789"/>
            <a:ext cx="239841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https://imagej.net/Classic_Watershed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4CF5AD4-2439-0E46-BE57-72C88A68F9A7}"/>
              </a:ext>
            </a:extLst>
          </p:cNvPr>
          <p:cNvGrpSpPr/>
          <p:nvPr/>
        </p:nvGrpSpPr>
        <p:grpSpPr>
          <a:xfrm>
            <a:off x="5670229" y="974440"/>
            <a:ext cx="3281067" cy="1374441"/>
            <a:chOff x="542379" y="4116235"/>
            <a:chExt cx="4162129" cy="1700482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F5F33467-6A29-5747-A2C0-99547D432BC7}"/>
                </a:ext>
              </a:extLst>
            </p:cNvPr>
            <p:cNvGrpSpPr/>
            <p:nvPr/>
          </p:nvGrpSpPr>
          <p:grpSpPr>
            <a:xfrm>
              <a:off x="542379" y="4116235"/>
              <a:ext cx="4029621" cy="1473006"/>
              <a:chOff x="971600" y="4149080"/>
              <a:chExt cx="5005169" cy="1664073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BD6A6A2C-7199-A348-A2F9-AE5A05C6D6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71600" y="4149080"/>
                <a:ext cx="5005169" cy="1664073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5ACF9DE1-594B-8A4B-9E24-3A579BFFA6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43608" y="4221088"/>
                <a:ext cx="1584176" cy="1584176"/>
              </a:xfrm>
              <a:prstGeom prst="rect">
                <a:avLst/>
              </a:prstGeom>
            </p:spPr>
          </p:pic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578F46A-BBDB-6F4D-9248-284842EEA836}"/>
                </a:ext>
              </a:extLst>
            </p:cNvPr>
            <p:cNvSpPr txBox="1"/>
            <p:nvPr/>
          </p:nvSpPr>
          <p:spPr>
            <a:xfrm>
              <a:off x="2033636" y="5454402"/>
              <a:ext cx="1138153" cy="3427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Raw image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42E3F79-697D-3D49-AB53-C99248AD80DB}"/>
                </a:ext>
              </a:extLst>
            </p:cNvPr>
            <p:cNvSpPr txBox="1"/>
            <p:nvPr/>
          </p:nvSpPr>
          <p:spPr>
            <a:xfrm>
              <a:off x="3313032" y="5474009"/>
              <a:ext cx="1391476" cy="3427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Blurred image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897808B6-A0A3-F94F-8D20-0A8FEFA902A5}"/>
              </a:ext>
            </a:extLst>
          </p:cNvPr>
          <p:cNvGrpSpPr/>
          <p:nvPr/>
        </p:nvGrpSpPr>
        <p:grpSpPr>
          <a:xfrm>
            <a:off x="5787803" y="2646957"/>
            <a:ext cx="3612105" cy="1521313"/>
            <a:chOff x="5282814" y="5322138"/>
            <a:chExt cx="3612105" cy="1521313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E4433672-E680-3646-BD95-70ED97130D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7294"/>
            <a:stretch/>
          </p:blipFill>
          <p:spPr>
            <a:xfrm>
              <a:off x="5851767" y="5322138"/>
              <a:ext cx="2145929" cy="1521313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FCD74C4-8082-D040-804D-25A0417442F1}"/>
                </a:ext>
              </a:extLst>
            </p:cNvPr>
            <p:cNvSpPr txBox="1"/>
            <p:nvPr/>
          </p:nvSpPr>
          <p:spPr>
            <a:xfrm>
              <a:off x="5282814" y="5535423"/>
              <a:ext cx="89722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Low H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F1DBA32-21C7-3046-AF2B-2266FFFCC455}"/>
                </a:ext>
              </a:extLst>
            </p:cNvPr>
            <p:cNvSpPr txBox="1"/>
            <p:nvPr/>
          </p:nvSpPr>
          <p:spPr>
            <a:xfrm>
              <a:off x="7997696" y="5507943"/>
              <a:ext cx="89722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High H</a:t>
              </a:r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1C4EC945-F848-9148-8683-C3D8F500B6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96970" y="4941168"/>
            <a:ext cx="1629402" cy="139585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1949C07-29FA-7448-94E0-C1AF0AD33F6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95129" y="4831650"/>
            <a:ext cx="1881976" cy="1763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113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BA99C1-F1B0-C043-B35C-81F862D597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Connected component labelling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E96BE7-D809-DD40-9719-9B1FCF54CB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1800" i="1" dirty="0"/>
          </a:p>
          <a:p>
            <a:endParaRPr lang="en-US" sz="1800" i="1" dirty="0"/>
          </a:p>
          <a:p>
            <a:endParaRPr lang="en-US" sz="1800" i="1" dirty="0"/>
          </a:p>
          <a:p>
            <a:endParaRPr lang="en-US" sz="1800" i="1" dirty="0"/>
          </a:p>
          <a:p>
            <a:endParaRPr lang="en-US" sz="1800" i="1" dirty="0"/>
          </a:p>
          <a:p>
            <a:endParaRPr lang="en-US" sz="1800" i="1" dirty="0"/>
          </a:p>
          <a:p>
            <a:endParaRPr lang="en-US" sz="1800" i="1" dirty="0"/>
          </a:p>
          <a:p>
            <a:endParaRPr lang="en-US" sz="1800" i="1" dirty="0"/>
          </a:p>
          <a:p>
            <a:endParaRPr lang="en-US" sz="1800" i="1" dirty="0"/>
          </a:p>
          <a:p>
            <a:endParaRPr lang="en-US" sz="1800" i="1" dirty="0"/>
          </a:p>
          <a:p>
            <a:endParaRPr lang="en-US" sz="1800" i="1" dirty="0"/>
          </a:p>
          <a:p>
            <a:endParaRPr lang="en-US" sz="1800" i="1" dirty="0"/>
          </a:p>
          <a:p>
            <a:endParaRPr lang="en-US" sz="1800" i="1" dirty="0"/>
          </a:p>
          <a:p>
            <a:r>
              <a:rPr lang="en-US" sz="1800" i="1" dirty="0"/>
              <a:t>Plugins › </a:t>
            </a:r>
            <a:r>
              <a:rPr lang="en-US" sz="1800" i="1" dirty="0" err="1"/>
              <a:t>MorphoLibJ</a:t>
            </a:r>
            <a:r>
              <a:rPr lang="en-US" sz="1800" i="1" dirty="0"/>
              <a:t> › Binary Images › Connected Components Labeling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BE48F0-03D2-7343-A127-19BFF134F2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2320" y="1268760"/>
            <a:ext cx="5199360" cy="4004912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84526276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87BFCA-A858-7943-88EF-B9DBE127A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Quiz: Measurements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9187BE-7C28-9843-B1CB-6510457C20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can measure geometric (shape) properties and intensity properties of our segmented objects. </a:t>
            </a:r>
          </a:p>
          <a:p>
            <a:endParaRPr lang="en-US" dirty="0"/>
          </a:p>
          <a:p>
            <a:r>
              <a:rPr lang="en-US" dirty="0"/>
              <a:t>What input image(s) do we need for </a:t>
            </a:r>
          </a:p>
          <a:p>
            <a:pPr lvl="1"/>
            <a:r>
              <a:rPr lang="en-US" dirty="0"/>
              <a:t>(1) geometric measurements?</a:t>
            </a:r>
          </a:p>
          <a:p>
            <a:pPr lvl="1"/>
            <a:r>
              <a:rPr lang="en-US" dirty="0"/>
              <a:t>(2) intensity measurements?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E3F312-8475-6440-9D0E-911E0063AD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2930" y="4536504"/>
            <a:ext cx="2065534" cy="22768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B26B1FA-C348-BF42-AE0F-2741F287BA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0232" y="2058996"/>
            <a:ext cx="2088232" cy="237811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7BD7C7A-2ABC-8446-A846-D0104C500931}"/>
              </a:ext>
            </a:extLst>
          </p:cNvPr>
          <p:cNvSpPr txBox="1"/>
          <p:nvPr/>
        </p:nvSpPr>
        <p:spPr>
          <a:xfrm>
            <a:off x="367476" y="4540765"/>
            <a:ext cx="1584176" cy="120032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(A)</a:t>
            </a:r>
          </a:p>
          <a:p>
            <a:r>
              <a:rPr lang="en-US" dirty="0"/>
              <a:t>Label image (or Binary image)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3E0D7F-64CF-0048-9273-4117A90FF06C}"/>
              </a:ext>
            </a:extLst>
          </p:cNvPr>
          <p:cNvSpPr txBox="1"/>
          <p:nvPr/>
        </p:nvSpPr>
        <p:spPr>
          <a:xfrm>
            <a:off x="2123728" y="4555640"/>
            <a:ext cx="1584176" cy="120032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(B)</a:t>
            </a:r>
          </a:p>
          <a:p>
            <a:r>
              <a:rPr lang="en-US" dirty="0"/>
              <a:t>Intensity image</a:t>
            </a:r>
          </a:p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8B5241-D593-9A47-B784-7A5E7F9FA263}"/>
              </a:ext>
            </a:extLst>
          </p:cNvPr>
          <p:cNvSpPr txBox="1"/>
          <p:nvPr/>
        </p:nvSpPr>
        <p:spPr>
          <a:xfrm>
            <a:off x="3995936" y="4572410"/>
            <a:ext cx="1584176" cy="120032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(C)</a:t>
            </a:r>
          </a:p>
          <a:p>
            <a:r>
              <a:rPr lang="en-US" dirty="0"/>
              <a:t>Both of them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394790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Measurements in 3D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b="1" dirty="0"/>
              <a:t>(Some) Geometric measurements </a:t>
            </a:r>
            <a:r>
              <a:rPr lang="en-GB" dirty="0"/>
              <a:t>in 2D and 3D differ:</a:t>
            </a:r>
          </a:p>
          <a:p>
            <a:pPr lvl="1"/>
            <a:r>
              <a:rPr lang="en-GB" dirty="0"/>
              <a:t>Area → Volume,</a:t>
            </a:r>
          </a:p>
          <a:p>
            <a:pPr lvl="1"/>
            <a:r>
              <a:rPr lang="en-GB" dirty="0"/>
              <a:t>Circularity → Sphericity,</a:t>
            </a:r>
          </a:p>
          <a:p>
            <a:pPr lvl="1"/>
            <a:r>
              <a:rPr lang="en-GB" dirty="0"/>
              <a:t>Perimeter length → Surface area</a:t>
            </a:r>
          </a:p>
          <a:p>
            <a:r>
              <a:rPr lang="en-GB" b="1" dirty="0"/>
              <a:t>Intensity measurements</a:t>
            </a:r>
            <a:r>
              <a:rPr lang="en-GB" dirty="0"/>
              <a:t> are identical:</a:t>
            </a:r>
          </a:p>
          <a:p>
            <a:pPr lvl="1"/>
            <a:r>
              <a:rPr lang="en-GB" dirty="0"/>
              <a:t>Mean signal</a:t>
            </a:r>
          </a:p>
          <a:p>
            <a:pPr lvl="1"/>
            <a:r>
              <a:rPr lang="en-GB" dirty="0"/>
              <a:t>Minimum/maximum signal</a:t>
            </a:r>
          </a:p>
          <a:p>
            <a:r>
              <a:rPr lang="en-GB" dirty="0"/>
              <a:t>Several plugins for 3D measurements exist:</a:t>
            </a:r>
          </a:p>
          <a:p>
            <a:pPr lvl="1"/>
            <a:r>
              <a:rPr lang="en-GB" dirty="0"/>
              <a:t>3D Image Suite, IJPB-plugins (</a:t>
            </a:r>
            <a:r>
              <a:rPr lang="en-GB" dirty="0" err="1"/>
              <a:t>MorphoLibJ</a:t>
            </a:r>
            <a:r>
              <a:rPr lang="en-GB" dirty="0"/>
              <a:t>), SCF-MPI-CBG update sites, 3D Objects Counter, …</a:t>
            </a:r>
          </a:p>
          <a:p>
            <a:pPr lvl="1"/>
            <a:r>
              <a:rPr lang="en-GB" b="1" dirty="0"/>
              <a:t>Careful</a:t>
            </a:r>
            <a:r>
              <a:rPr lang="en-GB" dirty="0"/>
              <a:t>: The </a:t>
            </a:r>
            <a:r>
              <a:rPr lang="en-GB" b="1" dirty="0"/>
              <a:t>standard particle </a:t>
            </a:r>
            <a:r>
              <a:rPr lang="en-GB" b="1" dirty="0" err="1"/>
              <a:t>analyzer</a:t>
            </a:r>
            <a:r>
              <a:rPr lang="en-GB" b="1" dirty="0"/>
              <a:t> works only for 2D! </a:t>
            </a:r>
            <a:r>
              <a:rPr lang="en-GB" dirty="0"/>
              <a:t>(</a:t>
            </a:r>
            <a:r>
              <a:rPr lang="en-GB" i="1" dirty="0" err="1"/>
              <a:t>Analyze</a:t>
            </a:r>
            <a:r>
              <a:rPr lang="en-GB" i="1" dirty="0"/>
              <a:t> › </a:t>
            </a:r>
            <a:r>
              <a:rPr lang="en-GB" i="1" dirty="0" err="1"/>
              <a:t>Analyze</a:t>
            </a:r>
            <a:r>
              <a:rPr lang="en-GB" i="1" dirty="0"/>
              <a:t> Particles</a:t>
            </a:r>
            <a:r>
              <a:rPr lang="en-GB" dirty="0"/>
              <a:t>).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1245543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2A1EF68-81DA-B447-A24D-92A74C3A4A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Geometry measurements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F7D9EEC-B558-5546-A4F0-659E669B0E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MorpholibJ</a:t>
            </a:r>
            <a:r>
              <a:rPr lang="en-US" dirty="0"/>
              <a:t> example:</a:t>
            </a:r>
          </a:p>
          <a:p>
            <a:r>
              <a:rPr lang="en-US" i="1" dirty="0" err="1"/>
              <a:t>MorphoLibJ</a:t>
            </a:r>
            <a:r>
              <a:rPr lang="en-US" i="1" dirty="0"/>
              <a:t> &gt; Analyze &gt; Analyze Regions 3D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61BE909-8970-EC45-8F1A-57977E47FC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9" y="3645023"/>
            <a:ext cx="2362428" cy="267057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B828923-FB0D-7D4C-B786-E72A1D9E13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3848" y="3121948"/>
            <a:ext cx="2408611" cy="312059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12D0B0F-9F50-E34F-B6B0-A994611D60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9789" y="3907989"/>
            <a:ext cx="2493585" cy="2218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740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2A1EF68-81DA-B447-A24D-92A74C3A4A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Intensity measurements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F7D9EEC-B558-5546-A4F0-659E669B0E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MorpholibJ</a:t>
            </a:r>
            <a:r>
              <a:rPr lang="en-US" dirty="0"/>
              <a:t> example:</a:t>
            </a:r>
          </a:p>
          <a:p>
            <a:r>
              <a:rPr lang="en-US" i="1" dirty="0" err="1"/>
              <a:t>MorphoLibJ</a:t>
            </a:r>
            <a:r>
              <a:rPr lang="en-US" i="1" dirty="0"/>
              <a:t> &gt; Analyze &gt; Intensity Measures 2D/3D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60F7789-A212-B04D-9352-2864AA3A9F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466" y="3062005"/>
            <a:ext cx="2450912" cy="300434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DCA5444-D7B2-5844-8A3A-33AFDEA77F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254" y="2280050"/>
            <a:ext cx="2065534" cy="22768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191CD95-4DE9-C643-A4AF-C8C1671004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9122" y="3056429"/>
            <a:ext cx="2611926" cy="2462138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2831BAD-D40E-4F49-9A37-7173C17D5239}"/>
              </a:ext>
            </a:extLst>
          </p:cNvPr>
          <p:cNvCxnSpPr/>
          <p:nvPr/>
        </p:nvCxnSpPr>
        <p:spPr>
          <a:xfrm>
            <a:off x="2267744" y="2482382"/>
            <a:ext cx="1296144" cy="93610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1113D69F-DC7B-5F45-AA1E-55C9E01785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5862" y="4075220"/>
            <a:ext cx="2088232" cy="2378116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CDD546F-8AE3-6249-8C2C-A9532970634B}"/>
              </a:ext>
            </a:extLst>
          </p:cNvPr>
          <p:cNvCxnSpPr/>
          <p:nvPr/>
        </p:nvCxnSpPr>
        <p:spPr>
          <a:xfrm flipV="1">
            <a:off x="3041218" y="3706518"/>
            <a:ext cx="522670" cy="58098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0B6A3B8-67D1-D049-9948-6C991ADEB10E}"/>
              </a:ext>
            </a:extLst>
          </p:cNvPr>
          <p:cNvSpPr txBox="1"/>
          <p:nvPr/>
        </p:nvSpPr>
        <p:spPr>
          <a:xfrm>
            <a:off x="6119450" y="6049950"/>
            <a:ext cx="2966012" cy="73866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Note: “Input” has the same function as “Redirect to” from the 2D particle analyzer.</a:t>
            </a:r>
          </a:p>
        </p:txBody>
      </p:sp>
    </p:spTree>
    <p:extLst>
      <p:ext uri="{BB962C8B-B14F-4D97-AF65-F5344CB8AC3E}">
        <p14:creationId xmlns:p14="http://schemas.microsoft.com/office/powerpoint/2010/main" val="21349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6362D-2F51-C046-A97E-FD291AAEE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Add-on: Interactive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5BE5A6-06B6-C049-98B1-8D21FD692D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Several 3D plugins allow for </a:t>
            </a:r>
            <a:r>
              <a:rPr lang="en-US" b="1" dirty="0"/>
              <a:t>interactive segmentation and parameter tuning, or interactive visualization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Examples:</a:t>
            </a:r>
          </a:p>
          <a:p>
            <a:pPr lvl="1"/>
            <a:r>
              <a:rPr lang="en-US" dirty="0"/>
              <a:t>SCF: interactive </a:t>
            </a:r>
            <a:r>
              <a:rPr lang="en-US" dirty="0" err="1"/>
              <a:t>H_watershed</a:t>
            </a:r>
            <a:endParaRPr lang="en-US" dirty="0"/>
          </a:p>
          <a:p>
            <a:pPr lvl="1"/>
            <a:r>
              <a:rPr lang="en-US" dirty="0" err="1"/>
              <a:t>Morpholibj</a:t>
            </a:r>
            <a:r>
              <a:rPr lang="en-US" dirty="0"/>
              <a:t>: multiple plugins</a:t>
            </a:r>
          </a:p>
          <a:p>
            <a:pPr lvl="1"/>
            <a:r>
              <a:rPr lang="en-US" dirty="0"/>
              <a:t>3D Roi Manager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A few examples are highlighted on the next slides.</a:t>
            </a:r>
          </a:p>
        </p:txBody>
      </p:sp>
    </p:spTree>
    <p:extLst>
      <p:ext uri="{BB962C8B-B14F-4D97-AF65-F5344CB8AC3E}">
        <p14:creationId xmlns:p14="http://schemas.microsoft.com/office/powerpoint/2010/main" val="45815405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Content Placeholder 5">
            <a:extLst>
              <a:ext uri="{FF2B5EF4-FFF2-40B4-BE49-F238E27FC236}">
                <a16:creationId xmlns:a16="http://schemas.microsoft.com/office/drawing/2014/main" id="{0E1F1252-F18E-314C-9883-EA3DDE1AE7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979" y="1421031"/>
            <a:ext cx="4296871" cy="32809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CA1EDB8-4EB4-DD49-88FF-B4FC829380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/>
              <a:t>Interactive </a:t>
            </a:r>
            <a:r>
              <a:rPr lang="en-US" dirty="0" err="1"/>
              <a:t>H_Watershed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C4E40B-7055-C54A-AA93-800F6D74CAC7}"/>
              </a:ext>
            </a:extLst>
          </p:cNvPr>
          <p:cNvSpPr txBox="1"/>
          <p:nvPr/>
        </p:nvSpPr>
        <p:spPr>
          <a:xfrm>
            <a:off x="784927" y="4605112"/>
            <a:ext cx="3702583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Seed dynamics: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600">
                <a:solidFill>
                  <a:schemeClr val="tx2">
                    <a:lumMod val="75000"/>
                  </a:schemeClr>
                </a:solidFill>
              </a:rPr>
              <a:t>Prominence of a maxima as compared to its surrounding.</a:t>
            </a:r>
          </a:p>
          <a:p>
            <a:endParaRPr lang="en-GB" sz="1600">
              <a:solidFill>
                <a:schemeClr val="tx2">
                  <a:lumMod val="7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600">
                <a:solidFill>
                  <a:schemeClr val="tx2">
                    <a:lumMod val="75000"/>
                  </a:schemeClr>
                </a:solidFill>
              </a:rPr>
              <a:t>Only maxima with high prominence are used as starting points for regions.</a:t>
            </a:r>
          </a:p>
          <a:p>
            <a:endParaRPr lang="en-GB" sz="200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E9A746A-4C1C-0141-87F0-510E6F7878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0357" y="2170041"/>
            <a:ext cx="1315137" cy="39795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A57987A-8516-2046-95BA-D96D2A872C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7633" y="2165493"/>
            <a:ext cx="1345255" cy="396860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DFAAFE6-DD88-3140-9641-919C434B30E3}"/>
              </a:ext>
            </a:extLst>
          </p:cNvPr>
          <p:cNvSpPr txBox="1"/>
          <p:nvPr/>
        </p:nvSpPr>
        <p:spPr>
          <a:xfrm>
            <a:off x="5909736" y="1881993"/>
            <a:ext cx="9834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/>
              <a:t>Low </a:t>
            </a:r>
            <a:r>
              <a:rPr lang="de-DE" sz="1400" err="1"/>
              <a:t>value</a:t>
            </a:r>
            <a:endParaRPr lang="de-DE" sz="14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8D41AC-A204-4249-AAFF-BA79C89F0C6D}"/>
              </a:ext>
            </a:extLst>
          </p:cNvPr>
          <p:cNvSpPr txBox="1"/>
          <p:nvPr/>
        </p:nvSpPr>
        <p:spPr>
          <a:xfrm>
            <a:off x="7139408" y="1881993"/>
            <a:ext cx="10617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/>
              <a:t>High </a:t>
            </a:r>
            <a:r>
              <a:rPr lang="de-DE" sz="1400" err="1"/>
              <a:t>value</a:t>
            </a:r>
            <a:endParaRPr lang="de-DE" sz="14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6C85B4D-C414-0F4A-9504-B58D2663725A}"/>
              </a:ext>
            </a:extLst>
          </p:cNvPr>
          <p:cNvSpPr/>
          <p:nvPr/>
        </p:nvSpPr>
        <p:spPr>
          <a:xfrm>
            <a:off x="813396" y="2112561"/>
            <a:ext cx="3520036" cy="23569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9C7AC84-31A5-A443-AF0B-B45C927F35B0}"/>
              </a:ext>
            </a:extLst>
          </p:cNvPr>
          <p:cNvSpPr txBox="1"/>
          <p:nvPr/>
        </p:nvSpPr>
        <p:spPr>
          <a:xfrm>
            <a:off x="1648161" y="6502397"/>
            <a:ext cx="54912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err="1">
                <a:solidFill>
                  <a:schemeClr val="bg1">
                    <a:lumMod val="50000"/>
                  </a:schemeClr>
                </a:solidFill>
              </a:rPr>
              <a:t>Careful</a:t>
            </a:r>
            <a:r>
              <a:rPr lang="de-DE" sz="1200" i="1">
                <a:solidFill>
                  <a:schemeClr val="bg1">
                    <a:lumMod val="50000"/>
                  </a:schemeClr>
                </a:solidFill>
              </a:rPr>
              <a:t>: LUT </a:t>
            </a:r>
            <a:r>
              <a:rPr lang="de-DE" sz="1200" i="1" err="1">
                <a:solidFill>
                  <a:schemeClr val="bg1">
                    <a:lumMod val="50000"/>
                  </a:schemeClr>
                </a:solidFill>
              </a:rPr>
              <a:t>is</a:t>
            </a:r>
            <a:r>
              <a:rPr lang="de-DE" sz="1200" i="1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1200" i="1" err="1">
                <a:solidFill>
                  <a:schemeClr val="bg1">
                    <a:lumMod val="50000"/>
                  </a:schemeClr>
                </a:solidFill>
              </a:rPr>
              <a:t>inverted</a:t>
            </a:r>
            <a:r>
              <a:rPr lang="de-DE" sz="1200" i="1">
                <a:solidFill>
                  <a:schemeClr val="bg1">
                    <a:lumMod val="50000"/>
                  </a:schemeClr>
                </a:solidFill>
              </a:rPr>
              <a:t> in </a:t>
            </a:r>
            <a:r>
              <a:rPr lang="de-DE" sz="1200" i="1" err="1">
                <a:solidFill>
                  <a:schemeClr val="bg1">
                    <a:lumMod val="50000"/>
                  </a:schemeClr>
                </a:solidFill>
              </a:rPr>
              <a:t>these</a:t>
            </a:r>
            <a:r>
              <a:rPr lang="de-DE" sz="1200" i="1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1200" i="1" err="1">
                <a:solidFill>
                  <a:schemeClr val="bg1">
                    <a:lumMod val="50000"/>
                  </a:schemeClr>
                </a:solidFill>
              </a:rPr>
              <a:t>images</a:t>
            </a:r>
            <a:r>
              <a:rPr lang="de-DE" sz="1200" i="1">
                <a:solidFill>
                  <a:schemeClr val="bg1">
                    <a:lumMod val="50000"/>
                  </a:schemeClr>
                </a:solidFill>
              </a:rPr>
              <a:t>. This </a:t>
            </a:r>
            <a:r>
              <a:rPr lang="de-DE" sz="1200" i="1" err="1">
                <a:solidFill>
                  <a:schemeClr val="bg1">
                    <a:lumMod val="50000"/>
                  </a:schemeClr>
                </a:solidFill>
              </a:rPr>
              <a:t>plugin</a:t>
            </a:r>
            <a:r>
              <a:rPr lang="de-DE" sz="1200" i="1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1200" i="1" err="1">
                <a:solidFill>
                  <a:schemeClr val="bg1">
                    <a:lumMod val="50000"/>
                  </a:schemeClr>
                </a:solidFill>
              </a:rPr>
              <a:t>locates</a:t>
            </a:r>
            <a:r>
              <a:rPr lang="de-DE" sz="1200" i="1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1200" i="1" err="1">
                <a:solidFill>
                  <a:schemeClr val="bg1">
                    <a:lumMod val="50000"/>
                  </a:schemeClr>
                </a:solidFill>
              </a:rPr>
              <a:t>the</a:t>
            </a:r>
            <a:r>
              <a:rPr lang="de-DE" sz="1200" i="1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1200" i="1" err="1">
                <a:solidFill>
                  <a:schemeClr val="bg1">
                    <a:lumMod val="50000"/>
                  </a:schemeClr>
                </a:solidFill>
              </a:rPr>
              <a:t>maxima</a:t>
            </a:r>
            <a:r>
              <a:rPr lang="de-DE" sz="1200" i="1">
                <a:solidFill>
                  <a:schemeClr val="bg1">
                    <a:lumMod val="50000"/>
                  </a:schemeClr>
                </a:solidFill>
              </a:rPr>
              <a:t> (not </a:t>
            </a:r>
            <a:r>
              <a:rPr lang="de-DE" sz="1200" i="1" err="1">
                <a:solidFill>
                  <a:schemeClr val="bg1">
                    <a:lumMod val="50000"/>
                  </a:schemeClr>
                </a:solidFill>
              </a:rPr>
              <a:t>minima</a:t>
            </a:r>
            <a:r>
              <a:rPr lang="de-DE" sz="1200" i="1">
                <a:solidFill>
                  <a:schemeClr val="bg1">
                    <a:lumMod val="50000"/>
                  </a:schemeClr>
                </a:solidFill>
              </a:rPr>
              <a:t>).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06BA923-D445-6140-AC40-E87875FB712C}"/>
              </a:ext>
            </a:extLst>
          </p:cNvPr>
          <p:cNvCxnSpPr>
            <a:cxnSpLocks/>
          </p:cNvCxnSpPr>
          <p:nvPr/>
        </p:nvCxnSpPr>
        <p:spPr>
          <a:xfrm flipV="1">
            <a:off x="4393784" y="2055377"/>
            <a:ext cx="1246365" cy="134393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DF0A2402-ED7B-5C40-9B25-042E266057A5}"/>
              </a:ext>
            </a:extLst>
          </p:cNvPr>
          <p:cNvSpPr/>
          <p:nvPr/>
        </p:nvSpPr>
        <p:spPr>
          <a:xfrm>
            <a:off x="784927" y="1216270"/>
            <a:ext cx="376410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i="1" dirty="0"/>
              <a:t>SCF &gt; Labeling &gt; (Interactive) </a:t>
            </a:r>
            <a:r>
              <a:rPr lang="en-US" sz="1600" i="1" dirty="0" err="1"/>
              <a:t>H_Watershed</a:t>
            </a:r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1532512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11" grpId="0"/>
      <p:bldP spid="13" grpId="0" animBg="1"/>
      <p:bldP spid="1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6F37DF-E088-8344-AD09-76EC2E7DB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3D Image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1DCA7A-E595-9146-9D51-F211F76E1E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3D image data are more difficult to handle than 2D data</a:t>
            </a:r>
          </a:p>
          <a:p>
            <a:pPr lvl="1"/>
            <a:r>
              <a:rPr lang="en-US" dirty="0"/>
              <a:t>Our screen is 2D: information loss when visualizing</a:t>
            </a:r>
          </a:p>
          <a:p>
            <a:pPr lvl="1"/>
            <a:r>
              <a:rPr lang="en-US" dirty="0"/>
              <a:t>Harder to get “an intuition on the data” and interact with it</a:t>
            </a:r>
          </a:p>
          <a:p>
            <a:pPr lvl="1"/>
            <a:r>
              <a:rPr lang="en-US" dirty="0"/>
              <a:t>Large data size</a:t>
            </a:r>
          </a:p>
          <a:p>
            <a:pPr lvl="1"/>
            <a:r>
              <a:rPr lang="en-US" dirty="0"/>
              <a:t>Tools are often better developed for 2D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C30657-D608-B149-8914-9E61450C6C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8144" y="2636912"/>
            <a:ext cx="2708506" cy="40679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AF3457C-ADA0-E649-B1E7-2A4556D8E4CD}"/>
              </a:ext>
            </a:extLst>
          </p:cNvPr>
          <p:cNvSpPr txBox="1"/>
          <p:nvPr/>
        </p:nvSpPr>
        <p:spPr>
          <a:xfrm>
            <a:off x="961256" y="4692446"/>
            <a:ext cx="3178696" cy="9233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“3D” means in this tutorial:</a:t>
            </a:r>
          </a:p>
          <a:p>
            <a:r>
              <a:rPr lang="en-US" dirty="0"/>
              <a:t>3D or higher dimensional: </a:t>
            </a:r>
            <a:br>
              <a:rPr lang="en-US" dirty="0"/>
            </a:br>
            <a:r>
              <a:rPr lang="en-US" dirty="0"/>
              <a:t>(X,Y, slices, channels, frames)</a:t>
            </a:r>
          </a:p>
        </p:txBody>
      </p:sp>
    </p:spTree>
    <p:extLst>
      <p:ext uri="{BB962C8B-B14F-4D97-AF65-F5344CB8AC3E}">
        <p14:creationId xmlns:p14="http://schemas.microsoft.com/office/powerpoint/2010/main" val="54291751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/>
              <a:t>Interactive </a:t>
            </a:r>
            <a:r>
              <a:rPr lang="en-US" dirty="0" err="1"/>
              <a:t>H_Watershed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7E1D5D-5D62-CE4F-AFAF-BC7BF54292E8}"/>
              </a:ext>
            </a:extLst>
          </p:cNvPr>
          <p:cNvSpPr txBox="1"/>
          <p:nvPr/>
        </p:nvSpPr>
        <p:spPr>
          <a:xfrm>
            <a:off x="383080" y="1503249"/>
            <a:ext cx="397939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Intensity threshold: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2">
                    <a:lumMod val="75000"/>
                  </a:schemeClr>
                </a:solidFill>
              </a:rPr>
              <a:t>Limits the total amount of flooding.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Pixels</a:t>
            </a:r>
            <a:r>
              <a:rPr lang="en-GB" sz="2000" dirty="0">
                <a:solidFill>
                  <a:schemeClr val="tx2">
                    <a:lumMod val="75000"/>
                  </a:schemeClr>
                </a:solidFill>
              </a:rPr>
              <a:t> with values below a threshold (i.e. darker) will not be filled.</a:t>
            </a:r>
          </a:p>
          <a:p>
            <a:endParaRPr lang="en-GB" sz="20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5EC6A6-FE89-A34C-9919-B151F55B0EC5}"/>
              </a:ext>
            </a:extLst>
          </p:cNvPr>
          <p:cNvSpPr txBox="1"/>
          <p:nvPr/>
        </p:nvSpPr>
        <p:spPr>
          <a:xfrm>
            <a:off x="608443" y="6474385"/>
            <a:ext cx="64715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i="1" dirty="0" err="1">
                <a:solidFill>
                  <a:schemeClr val="bg1">
                    <a:lumMod val="50000"/>
                  </a:schemeClr>
                </a:solidFill>
              </a:rPr>
              <a:t>Careful</a:t>
            </a:r>
            <a:r>
              <a:rPr lang="de-DE" sz="1400" i="1" dirty="0">
                <a:solidFill>
                  <a:schemeClr val="bg1">
                    <a:lumMod val="50000"/>
                  </a:schemeClr>
                </a:solidFill>
              </a:rPr>
              <a:t>: LUT </a:t>
            </a:r>
            <a:r>
              <a:rPr lang="de-DE" sz="1400" i="1" dirty="0" err="1">
                <a:solidFill>
                  <a:schemeClr val="bg1">
                    <a:lumMod val="50000"/>
                  </a:schemeClr>
                </a:solidFill>
              </a:rPr>
              <a:t>is</a:t>
            </a:r>
            <a:r>
              <a:rPr lang="de-DE" sz="14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1400" i="1" dirty="0" err="1">
                <a:solidFill>
                  <a:schemeClr val="bg1">
                    <a:lumMod val="50000"/>
                  </a:schemeClr>
                </a:solidFill>
              </a:rPr>
              <a:t>inverted</a:t>
            </a:r>
            <a:r>
              <a:rPr lang="de-DE" sz="1400" i="1" dirty="0">
                <a:solidFill>
                  <a:schemeClr val="bg1">
                    <a:lumMod val="50000"/>
                  </a:schemeClr>
                </a:solidFill>
              </a:rPr>
              <a:t> in </a:t>
            </a:r>
            <a:r>
              <a:rPr lang="de-DE" sz="1400" i="1" dirty="0" err="1">
                <a:solidFill>
                  <a:schemeClr val="bg1">
                    <a:lumMod val="50000"/>
                  </a:schemeClr>
                </a:solidFill>
              </a:rPr>
              <a:t>these</a:t>
            </a:r>
            <a:r>
              <a:rPr lang="de-DE" sz="14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1400" i="1" dirty="0" err="1">
                <a:solidFill>
                  <a:schemeClr val="bg1">
                    <a:lumMod val="50000"/>
                  </a:schemeClr>
                </a:solidFill>
              </a:rPr>
              <a:t>images</a:t>
            </a:r>
            <a:r>
              <a:rPr lang="de-DE" sz="1400" i="1" dirty="0">
                <a:solidFill>
                  <a:schemeClr val="bg1">
                    <a:lumMod val="50000"/>
                  </a:schemeClr>
                </a:solidFill>
              </a:rPr>
              <a:t>. This </a:t>
            </a:r>
            <a:r>
              <a:rPr lang="de-DE" sz="1400" i="1" dirty="0" err="1">
                <a:solidFill>
                  <a:schemeClr val="bg1">
                    <a:lumMod val="50000"/>
                  </a:schemeClr>
                </a:solidFill>
              </a:rPr>
              <a:t>plugin</a:t>
            </a:r>
            <a:r>
              <a:rPr lang="de-DE" sz="14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1400" i="1" dirty="0" err="1">
                <a:solidFill>
                  <a:schemeClr val="bg1">
                    <a:lumMod val="50000"/>
                  </a:schemeClr>
                </a:solidFill>
              </a:rPr>
              <a:t>locates</a:t>
            </a:r>
            <a:r>
              <a:rPr lang="de-DE" sz="14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1400" i="1" dirty="0" err="1">
                <a:solidFill>
                  <a:schemeClr val="bg1">
                    <a:lumMod val="50000"/>
                  </a:schemeClr>
                </a:solidFill>
              </a:rPr>
              <a:t>the</a:t>
            </a:r>
            <a:r>
              <a:rPr lang="de-DE" sz="14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1400" i="1" dirty="0" err="1">
                <a:solidFill>
                  <a:schemeClr val="bg1">
                    <a:lumMod val="50000"/>
                  </a:schemeClr>
                </a:solidFill>
              </a:rPr>
              <a:t>maxima</a:t>
            </a:r>
            <a:r>
              <a:rPr lang="de-DE" sz="1400" i="1" dirty="0">
                <a:solidFill>
                  <a:schemeClr val="bg1">
                    <a:lumMod val="50000"/>
                  </a:schemeClr>
                </a:solidFill>
              </a:rPr>
              <a:t> (not </a:t>
            </a:r>
            <a:r>
              <a:rPr lang="de-DE" sz="1400" i="1" dirty="0" err="1">
                <a:solidFill>
                  <a:schemeClr val="bg1">
                    <a:lumMod val="50000"/>
                  </a:schemeClr>
                </a:solidFill>
              </a:rPr>
              <a:t>minima</a:t>
            </a:r>
            <a:r>
              <a:rPr lang="de-DE" sz="1400" i="1" dirty="0">
                <a:solidFill>
                  <a:schemeClr val="bg1">
                    <a:lumMod val="50000"/>
                  </a:schemeClr>
                </a:solidFill>
              </a:rPr>
              <a:t>).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62A4C37-49A4-FA45-8570-2E95466ADD2E}"/>
              </a:ext>
            </a:extLst>
          </p:cNvPr>
          <p:cNvSpPr txBox="1"/>
          <p:nvPr/>
        </p:nvSpPr>
        <p:spPr>
          <a:xfrm>
            <a:off x="5217458" y="1503249"/>
            <a:ext cx="9775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 err="1"/>
              <a:t>low</a:t>
            </a:r>
            <a:r>
              <a:rPr lang="de-DE" sz="1600" dirty="0"/>
              <a:t> </a:t>
            </a:r>
            <a:r>
              <a:rPr lang="de-DE" sz="1600" dirty="0" err="1"/>
              <a:t>value</a:t>
            </a:r>
            <a:endParaRPr lang="de-DE" sz="16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4BBD7C5-4D61-F549-A694-88C905EF1752}"/>
              </a:ext>
            </a:extLst>
          </p:cNvPr>
          <p:cNvSpPr txBox="1"/>
          <p:nvPr/>
        </p:nvSpPr>
        <p:spPr>
          <a:xfrm>
            <a:off x="7281776" y="1506692"/>
            <a:ext cx="10328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high </a:t>
            </a:r>
            <a:r>
              <a:rPr lang="de-DE" sz="1600" dirty="0" err="1"/>
              <a:t>value</a:t>
            </a:r>
            <a:endParaRPr lang="de-DE" sz="16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35AFF26-7B54-774A-9B32-D7B23F8226CC}"/>
              </a:ext>
            </a:extLst>
          </p:cNvPr>
          <p:cNvGrpSpPr/>
          <p:nvPr/>
        </p:nvGrpSpPr>
        <p:grpSpPr>
          <a:xfrm>
            <a:off x="809065" y="3687848"/>
            <a:ext cx="3276600" cy="2298700"/>
            <a:chOff x="809065" y="3943341"/>
            <a:chExt cx="3276600" cy="2298700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32CEC27-721B-4E46-9A1B-479346951C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9065" y="3943341"/>
              <a:ext cx="3276600" cy="2298700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A3CA975-27DC-2C44-84C2-F0BDED0EBAA5}"/>
                </a:ext>
              </a:extLst>
            </p:cNvPr>
            <p:cNvSpPr/>
            <p:nvPr/>
          </p:nvSpPr>
          <p:spPr>
            <a:xfrm>
              <a:off x="842763" y="4564901"/>
              <a:ext cx="3242901" cy="23569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pic>
        <p:nvPicPr>
          <p:cNvPr id="16" name="Picture 2">
            <a:extLst>
              <a:ext uri="{FF2B5EF4-FFF2-40B4-BE49-F238E27FC236}">
                <a16:creationId xmlns:a16="http://schemas.microsoft.com/office/drawing/2014/main" id="{AAF7EA7C-05EF-1E45-976A-058008F6C3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423" r="31537"/>
          <a:stretch/>
        </p:blipFill>
        <p:spPr bwMode="auto">
          <a:xfrm>
            <a:off x="7260972" y="2023933"/>
            <a:ext cx="1415484" cy="1418308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3">
            <a:extLst>
              <a:ext uri="{FF2B5EF4-FFF2-40B4-BE49-F238E27FC236}">
                <a16:creationId xmlns:a16="http://schemas.microsoft.com/office/drawing/2014/main" id="{0D777E61-B12E-BB41-96C8-B6652078FC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423" r="31210"/>
          <a:stretch/>
        </p:blipFill>
        <p:spPr bwMode="auto">
          <a:xfrm>
            <a:off x="5087616" y="2017368"/>
            <a:ext cx="1448215" cy="1418307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322247B-FACD-544A-A078-062BB78099F5}"/>
              </a:ext>
            </a:extLst>
          </p:cNvPr>
          <p:cNvCxnSpPr/>
          <p:nvPr/>
        </p:nvCxnSpPr>
        <p:spPr>
          <a:xfrm flipH="1">
            <a:off x="3851920" y="5661248"/>
            <a:ext cx="648072" cy="7200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56CB58F-C1EA-7140-85AB-00DB0466AA87}"/>
              </a:ext>
            </a:extLst>
          </p:cNvPr>
          <p:cNvSpPr txBox="1"/>
          <p:nvPr/>
        </p:nvSpPr>
        <p:spPr>
          <a:xfrm>
            <a:off x="4516876" y="5476582"/>
            <a:ext cx="41699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Export binary segmentation or label image</a:t>
            </a:r>
          </a:p>
        </p:txBody>
      </p:sp>
    </p:spTree>
    <p:extLst>
      <p:ext uri="{BB962C8B-B14F-4D97-AF65-F5344CB8AC3E}">
        <p14:creationId xmlns:p14="http://schemas.microsoft.com/office/powerpoint/2010/main" val="154954725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1EDB8-4EB4-DD49-88FF-B4FC829380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/>
              <a:t>Interactive </a:t>
            </a:r>
            <a:r>
              <a:rPr lang="en-US" err="1"/>
              <a:t>H_Watershed</a:t>
            </a:r>
            <a:endParaRPr lang="en-US"/>
          </a:p>
        </p:txBody>
      </p:sp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21D60FFC-FE27-D945-AD78-CF88E19FAC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877" y="1419798"/>
            <a:ext cx="4296871" cy="3280997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B8848F8-1F28-BB43-93EA-4CB6EC42C4AB}"/>
              </a:ext>
            </a:extLst>
          </p:cNvPr>
          <p:cNvCxnSpPr>
            <a:cxnSpLocks/>
          </p:cNvCxnSpPr>
          <p:nvPr/>
        </p:nvCxnSpPr>
        <p:spPr>
          <a:xfrm flipH="1">
            <a:off x="3335941" y="4157918"/>
            <a:ext cx="614995" cy="547807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FC855502-20DA-7E46-8F47-E000CD494D28}"/>
              </a:ext>
            </a:extLst>
          </p:cNvPr>
          <p:cNvSpPr/>
          <p:nvPr/>
        </p:nvSpPr>
        <p:spPr>
          <a:xfrm>
            <a:off x="793017" y="3569621"/>
            <a:ext cx="3520036" cy="49678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E74ED59-3368-7742-A1BE-47FA80A8E4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8211" y="1429516"/>
            <a:ext cx="2516624" cy="275020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7007903-C252-534E-9FFF-F2A13847FF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3035" y="4624897"/>
            <a:ext cx="2056749" cy="223137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A7B5E71-444A-BB45-BB54-4160C4A9F3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3054" y="4632454"/>
            <a:ext cx="2049961" cy="2231375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0E3671F-41A1-3447-BFCE-A571EB6B165C}"/>
              </a:ext>
            </a:extLst>
          </p:cNvPr>
          <p:cNvCxnSpPr>
            <a:cxnSpLocks/>
          </p:cNvCxnSpPr>
          <p:nvPr/>
        </p:nvCxnSpPr>
        <p:spPr>
          <a:xfrm>
            <a:off x="4701472" y="4157918"/>
            <a:ext cx="614995" cy="547807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32437115-8814-C44A-ABF5-40293A1D42A4}"/>
              </a:ext>
            </a:extLst>
          </p:cNvPr>
          <p:cNvSpPr txBox="1"/>
          <p:nvPr/>
        </p:nvSpPr>
        <p:spPr>
          <a:xfrm>
            <a:off x="2013465" y="4220540"/>
            <a:ext cx="12766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>
                <a:solidFill>
                  <a:schemeClr val="tx2">
                    <a:lumMod val="75000"/>
                  </a:schemeClr>
                </a:solidFill>
              </a:rPr>
              <a:t>Box </a:t>
            </a:r>
            <a:r>
              <a:rPr lang="de-DE" sz="1400" err="1">
                <a:solidFill>
                  <a:schemeClr val="tx2">
                    <a:lumMod val="75000"/>
                  </a:schemeClr>
                </a:solidFill>
              </a:rPr>
              <a:t>unchecked</a:t>
            </a:r>
            <a:endParaRPr lang="de-DE" sz="140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25F092A-86BE-434C-82E9-4D077FC22694}"/>
              </a:ext>
            </a:extLst>
          </p:cNvPr>
          <p:cNvSpPr txBox="1"/>
          <p:nvPr/>
        </p:nvSpPr>
        <p:spPr>
          <a:xfrm>
            <a:off x="5296003" y="4220540"/>
            <a:ext cx="10874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>
                <a:solidFill>
                  <a:schemeClr val="tx2">
                    <a:lumMod val="75000"/>
                  </a:schemeClr>
                </a:solidFill>
              </a:rPr>
              <a:t>Box </a:t>
            </a:r>
            <a:r>
              <a:rPr lang="de-DE" sz="1400" err="1">
                <a:solidFill>
                  <a:schemeClr val="tx2">
                    <a:lumMod val="75000"/>
                  </a:schemeClr>
                </a:solidFill>
              </a:rPr>
              <a:t>checked</a:t>
            </a:r>
            <a:endParaRPr lang="de-DE" sz="140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3621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9" grpId="0"/>
      <p:bldP spid="20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9F6527-B99E-6B47-94A9-374CAAFA87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Interactive Marker-Controlled Watershed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A4F365-7921-D44F-B87E-D1004C1346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/>
              <a:t>User places seed-points manually (at intensity minima!)</a:t>
            </a:r>
          </a:p>
          <a:p>
            <a:r>
              <a:rPr lang="en-US" sz="1800" dirty="0"/>
              <a:t>Grayscale watershed: Image is flooded from the seed points</a:t>
            </a:r>
          </a:p>
          <a:p>
            <a:r>
              <a:rPr lang="en-US" sz="1800" dirty="0"/>
              <a:t>In FIJI, </a:t>
            </a:r>
            <a:r>
              <a:rPr lang="en-US" sz="1800" i="1" dirty="0"/>
              <a:t>Plugins › </a:t>
            </a:r>
            <a:r>
              <a:rPr lang="en-US" sz="1800" i="1" dirty="0" err="1"/>
              <a:t>MorphoLibJ</a:t>
            </a:r>
            <a:r>
              <a:rPr lang="en-US" sz="1800" i="1" dirty="0"/>
              <a:t> › Segmentation › Interactive Marker-controlled Watershed</a:t>
            </a:r>
          </a:p>
          <a:p>
            <a:endParaRPr lang="en-US" sz="1800" dirty="0"/>
          </a:p>
          <a:p>
            <a:endParaRPr lang="en-US" sz="1800" dirty="0"/>
          </a:p>
          <a:p>
            <a:pPr lvl="0"/>
            <a:r>
              <a:rPr lang="en-US" sz="1800" dirty="0"/>
              <a:t>Note:</a:t>
            </a:r>
          </a:p>
          <a:p>
            <a:pPr lvl="1"/>
            <a:r>
              <a:rPr lang="en-US" sz="1600" dirty="0"/>
              <a:t>Need </a:t>
            </a:r>
            <a:r>
              <a:rPr lang="en-US" sz="1600" i="1" dirty="0"/>
              <a:t>IJPB-plugins </a:t>
            </a:r>
            <a:r>
              <a:rPr lang="en-US" sz="1600" dirty="0"/>
              <a:t>update site.</a:t>
            </a:r>
          </a:p>
          <a:p>
            <a:pPr lvl="1"/>
            <a:r>
              <a:rPr lang="en-US" sz="1600" dirty="0"/>
              <a:t>Preprocessing same as before.</a:t>
            </a:r>
          </a:p>
          <a:p>
            <a:endParaRPr lang="en-US" sz="1800" dirty="0"/>
          </a:p>
          <a:p>
            <a:endParaRPr lang="en-US" sz="1800" dirty="0"/>
          </a:p>
          <a:p>
            <a:endParaRPr lang="en-US" i="1" dirty="0"/>
          </a:p>
          <a:p>
            <a:endParaRPr lang="en-US" sz="1800" i="1" dirty="0"/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3D29488-CCB0-264C-8444-C8C5B33BEFE6}"/>
              </a:ext>
            </a:extLst>
          </p:cNvPr>
          <p:cNvSpPr/>
          <p:nvPr/>
        </p:nvSpPr>
        <p:spPr>
          <a:xfrm>
            <a:off x="4412512" y="6550223"/>
            <a:ext cx="597549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2"/>
              </a:rPr>
              <a:t>https://imagej.net/Interactive_Marker-controlled_Watershed</a:t>
            </a:r>
            <a:r>
              <a:rPr lang="en-US" sz="1400" dirty="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5544AB-CA2B-D543-A179-84FD82CBE5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8300" y="2824421"/>
            <a:ext cx="4508500" cy="3378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4D3D76A-1846-4448-8472-30BCC0471F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1182" y="4912242"/>
            <a:ext cx="1785951" cy="1812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4176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A71DB-7A1E-6348-8F63-AA6EAF997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(Interactive) Morphological Segmentation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07FB55-8633-CF4D-85E4-1E92D9ED31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Watershed segmentation on grayscale image</a:t>
            </a:r>
          </a:p>
          <a:p>
            <a:pPr lvl="1"/>
            <a:r>
              <a:rPr lang="en-US" dirty="0"/>
              <a:t>Computation of “border image” (or direct use of membrane-marker-like image)</a:t>
            </a:r>
          </a:p>
          <a:p>
            <a:pPr lvl="1"/>
            <a:r>
              <a:rPr lang="en-US" dirty="0"/>
              <a:t>Then automatic segmentation is done.</a:t>
            </a:r>
          </a:p>
          <a:p>
            <a:r>
              <a:rPr lang="en-US" dirty="0"/>
              <a:t>Interactive tuning of parameters, some post-processing</a:t>
            </a:r>
          </a:p>
          <a:p>
            <a:r>
              <a:rPr lang="en-US" i="1" dirty="0"/>
              <a:t>Plugins › </a:t>
            </a:r>
            <a:r>
              <a:rPr lang="en-US" i="1" dirty="0" err="1"/>
              <a:t>MorphoLibJ</a:t>
            </a:r>
            <a:r>
              <a:rPr lang="en-US" i="1" dirty="0"/>
              <a:t> › Segmentation › Morphological Segmentation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51A9B1-2443-E64D-B4D7-FAA5555217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3788" y="3645024"/>
            <a:ext cx="3816424" cy="3066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23959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A53393-723C-7F41-872F-90A6686A2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3D Roi Manager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D33BA3-653D-2A48-8979-FE71671341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/>
              <a:t>Plugins › 3D › 3D Manager</a:t>
            </a:r>
            <a:endParaRPr lang="en-US" dirty="0"/>
          </a:p>
          <a:p>
            <a:r>
              <a:rPr lang="en-US" dirty="0"/>
              <a:t>Interactive visualization and measurements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E30677-DA4A-AB44-897B-C0AE0F620A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3142571"/>
            <a:ext cx="3373286" cy="33529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1DFAFB5-28CA-9D45-AAF1-53FDD13461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5296" y="3450907"/>
            <a:ext cx="2158352" cy="2516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56964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F74AA0-9446-554C-B428-A1723585A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Revisited: Finding Objects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E98C4E-E803-A04C-B981-DE3B1C794E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761565"/>
            <a:ext cx="3671047" cy="490817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/>
              <a:t>Object detection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Point/Box per object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Use cases:</a:t>
            </a:r>
          </a:p>
          <a:p>
            <a:r>
              <a:rPr lang="en-US" u="sng" dirty="0"/>
              <a:t>Counting</a:t>
            </a:r>
          </a:p>
          <a:p>
            <a:r>
              <a:rPr lang="en-US" dirty="0"/>
              <a:t>Tracking spots</a:t>
            </a:r>
          </a:p>
          <a:p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3D9193B-79FD-D444-84FF-31EBDB0BA62C}"/>
              </a:ext>
            </a:extLst>
          </p:cNvPr>
          <p:cNvSpPr txBox="1">
            <a:spLocks/>
          </p:cNvSpPr>
          <p:nvPr/>
        </p:nvSpPr>
        <p:spPr>
          <a:xfrm>
            <a:off x="5638800" y="1761564"/>
            <a:ext cx="3671047" cy="490817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SzPct val="100000"/>
              <a:buFont typeface="Arial" panose="020B0604020202020204" pitchFamily="34" charset="0"/>
              <a:buChar char="•"/>
              <a:defRPr sz="18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6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6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Object segmentation</a:t>
            </a: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Outline per object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Uses cases:</a:t>
            </a:r>
          </a:p>
          <a:p>
            <a:r>
              <a:rPr lang="en-US" u="sng" dirty="0"/>
              <a:t>Shape quantification</a:t>
            </a:r>
          </a:p>
          <a:p>
            <a:r>
              <a:rPr lang="en-US" dirty="0"/>
              <a:t>Spatial relation of objects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75EF6B-47F2-0648-A776-08940D0290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1386" y="2129508"/>
            <a:ext cx="2280296" cy="25609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00377D4-73B9-4D43-8D48-5673201D26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9163" y="1107272"/>
            <a:ext cx="2011955" cy="22286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4045BC3-CDC5-8C49-8049-A4353E3705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047" y="2147430"/>
            <a:ext cx="2334339" cy="2581920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8AED7DD-A2FE-BD41-99DF-0BC1A4220AB0}"/>
              </a:ext>
            </a:extLst>
          </p:cNvPr>
          <p:cNvCxnSpPr/>
          <p:nvPr/>
        </p:nvCxnSpPr>
        <p:spPr>
          <a:xfrm flipH="1">
            <a:off x="2617693" y="2378309"/>
            <a:ext cx="504576" cy="31110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C6CA745-68A3-9C48-AD51-C143C793ECD3}"/>
              </a:ext>
            </a:extLst>
          </p:cNvPr>
          <p:cNvCxnSpPr>
            <a:cxnSpLocks/>
          </p:cNvCxnSpPr>
          <p:nvPr/>
        </p:nvCxnSpPr>
        <p:spPr>
          <a:xfrm>
            <a:off x="5178706" y="2378309"/>
            <a:ext cx="608632" cy="31110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62BD26C0-E1D4-AE4F-94CF-24C792A289A3}"/>
              </a:ext>
            </a:extLst>
          </p:cNvPr>
          <p:cNvSpPr/>
          <p:nvPr/>
        </p:nvSpPr>
        <p:spPr>
          <a:xfrm>
            <a:off x="152523" y="1575848"/>
            <a:ext cx="2763294" cy="49377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05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  <p:bldP spid="7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345351-3F53-164D-A7A7-7F8875820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Spot detection: Counting objects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43169F-DBAB-9D40-AA0F-3A1E30B837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For </a:t>
            </a:r>
            <a:r>
              <a:rPr lang="en-US" b="1" dirty="0"/>
              <a:t>counting</a:t>
            </a:r>
            <a:r>
              <a:rPr lang="en-US" dirty="0"/>
              <a:t> objects, no segmentation is required.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b="1" dirty="0"/>
              <a:t>Find local intensity maxima</a:t>
            </a:r>
          </a:p>
          <a:p>
            <a:pPr lvl="1"/>
            <a:r>
              <a:rPr lang="en-US" dirty="0"/>
              <a:t>Similar to maximum finding in 2D (but different plugin)</a:t>
            </a:r>
          </a:p>
          <a:p>
            <a:pPr lvl="1"/>
            <a:r>
              <a:rPr lang="en-US" i="1" dirty="0"/>
              <a:t>Plugins › 3D › 3D Maxima Finder</a:t>
            </a:r>
          </a:p>
          <a:p>
            <a:endParaRPr lang="en-US" dirty="0"/>
          </a:p>
          <a:p>
            <a:r>
              <a:rPr lang="en-US" b="1" dirty="0"/>
              <a:t>Find roundish blobs of specified size: </a:t>
            </a:r>
            <a:r>
              <a:rPr lang="en-US" b="1" dirty="0" err="1"/>
              <a:t>SpotDetector</a:t>
            </a:r>
            <a:endParaRPr lang="en-US" b="1" dirty="0"/>
          </a:p>
          <a:p>
            <a:pPr lvl="1"/>
            <a:r>
              <a:rPr lang="en-US" i="1" dirty="0"/>
              <a:t> Plugins › Spot Colocalization › </a:t>
            </a:r>
            <a:r>
              <a:rPr lang="en-US" i="1" dirty="0" err="1"/>
              <a:t>SpotDetector</a:t>
            </a:r>
            <a:r>
              <a:rPr lang="en-US" i="1" dirty="0"/>
              <a:t> Interactive</a:t>
            </a:r>
          </a:p>
          <a:p>
            <a:pPr lvl="1"/>
            <a:r>
              <a:rPr lang="en-US" dirty="0"/>
              <a:t>“Laplacian of Gaussian” detector for blobs</a:t>
            </a:r>
          </a:p>
          <a:p>
            <a:pPr lvl="1"/>
            <a:r>
              <a:rPr lang="en-US" dirty="0"/>
              <a:t>Developed at SCF</a:t>
            </a:r>
          </a:p>
          <a:p>
            <a:pPr lvl="1"/>
            <a:r>
              <a:rPr lang="en-US" dirty="0"/>
              <a:t>Can also do Colocalization (</a:t>
            </a:r>
            <a:r>
              <a:rPr lang="en-US" dirty="0" err="1"/>
              <a:t>SpotColocalizer</a:t>
            </a:r>
            <a:r>
              <a:rPr lang="en-US" dirty="0"/>
              <a:t>)</a:t>
            </a:r>
          </a:p>
          <a:p>
            <a:pPr lvl="1"/>
            <a:r>
              <a:rPr lang="en-US" i="1" dirty="0"/>
              <a:t>Usage: next slide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2D2F32-A634-BB4A-B935-06628CDB67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0232" y="3861048"/>
            <a:ext cx="2287636" cy="2729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175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E1D9F4F-7EAD-5F4B-88D9-8BC913A31A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5700" y="4077072"/>
            <a:ext cx="3608299" cy="242652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96782EA-C530-2A4A-A071-F129BE8031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Spot Detector (Interactive)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73CA46-8534-8148-A761-0BA60B68FB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Optionally: draw a ROI to analyze a subregion (faster)</a:t>
            </a:r>
          </a:p>
          <a:p>
            <a:r>
              <a:rPr lang="en-US" dirty="0"/>
              <a:t>Use the “Preview” to optimize parameters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6436CA-92C8-6146-9D0A-711D73EDAD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512" y="3403644"/>
            <a:ext cx="2237684" cy="267005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068DF273-EB77-AB45-A351-EE2D0B6C06F7}"/>
              </a:ext>
            </a:extLst>
          </p:cNvPr>
          <p:cNvGrpSpPr/>
          <p:nvPr/>
        </p:nvGrpSpPr>
        <p:grpSpPr>
          <a:xfrm>
            <a:off x="2089245" y="2313678"/>
            <a:ext cx="3199410" cy="2920873"/>
            <a:chOff x="2091922" y="2225443"/>
            <a:chExt cx="3199410" cy="292087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335D9DE-1D03-6E4A-957E-6C886A31D1E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91922" y="2225443"/>
              <a:ext cx="3199410" cy="2920873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838C475-C5E6-0748-A5C2-7854A2315053}"/>
                </a:ext>
              </a:extLst>
            </p:cNvPr>
            <p:cNvSpPr/>
            <p:nvPr/>
          </p:nvSpPr>
          <p:spPr>
            <a:xfrm>
              <a:off x="3995936" y="4509120"/>
              <a:ext cx="1224136" cy="28803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AC4FAEA5-138C-AE4B-B1DE-73DF77978F72}"/>
              </a:ext>
            </a:extLst>
          </p:cNvPr>
          <p:cNvSpPr txBox="1"/>
          <p:nvPr/>
        </p:nvSpPr>
        <p:spPr>
          <a:xfrm>
            <a:off x="842581" y="6458198"/>
            <a:ext cx="37294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Has also a macro-recordable plugin variant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0B73F56-29BE-5047-B975-2564B0DE2EFC}"/>
              </a:ext>
            </a:extLst>
          </p:cNvPr>
          <p:cNvSpPr/>
          <p:nvPr/>
        </p:nvSpPr>
        <p:spPr>
          <a:xfrm>
            <a:off x="3993259" y="4867283"/>
            <a:ext cx="1224136" cy="2880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Elbow Connector 11">
            <a:extLst>
              <a:ext uri="{FF2B5EF4-FFF2-40B4-BE49-F238E27FC236}">
                <a16:creationId xmlns:a16="http://schemas.microsoft.com/office/drawing/2014/main" id="{1FD50C38-BFA7-9E4D-B5EB-4202FD24EA48}"/>
              </a:ext>
            </a:extLst>
          </p:cNvPr>
          <p:cNvCxnSpPr>
            <a:stCxn id="11" idx="2"/>
          </p:cNvCxnSpPr>
          <p:nvPr/>
        </p:nvCxnSpPr>
        <p:spPr>
          <a:xfrm rot="16200000" flipH="1">
            <a:off x="4781543" y="4979098"/>
            <a:ext cx="577941" cy="930373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627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2D7F30-1134-9E46-A8F0-611543AE7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(or Exercise): 3D segmentation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759E9F-F700-864E-9C44-DB797D96B8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5040" y="1422068"/>
            <a:ext cx="8673922" cy="4704095"/>
          </a:xfrm>
        </p:spPr>
        <p:txBody>
          <a:bodyPr>
            <a:normAutofit lnSpcReduction="10000"/>
          </a:bodyPr>
          <a:lstStyle/>
          <a:p>
            <a:r>
              <a:rPr lang="en-GB" sz="1800" dirty="0"/>
              <a:t>Use the image </a:t>
            </a:r>
            <a:r>
              <a:rPr lang="en-GB" sz="1800" b="1" dirty="0" err="1"/>
              <a:t>HisYFP-SPIM_fused_intermediate_result_crop.tif</a:t>
            </a:r>
            <a:r>
              <a:rPr lang="en-GB" sz="1800" b="1" dirty="0"/>
              <a:t>. </a:t>
            </a:r>
            <a:r>
              <a:rPr lang="en-GB" sz="1800" dirty="0"/>
              <a:t>It contains SPIM images of a </a:t>
            </a:r>
            <a:r>
              <a:rPr lang="en-GB" sz="1800" i="1" dirty="0"/>
              <a:t>Drosophila</a:t>
            </a:r>
            <a:r>
              <a:rPr lang="en-GB" sz="1800" dirty="0"/>
              <a:t> embryo.</a:t>
            </a:r>
          </a:p>
          <a:p>
            <a:r>
              <a:rPr lang="en-GB" sz="1800" dirty="0"/>
              <a:t>Segment and count the nuclei. Visualize them in 3D.</a:t>
            </a:r>
          </a:p>
          <a:p>
            <a:endParaRPr lang="en-GB" sz="1800" dirty="0"/>
          </a:p>
          <a:p>
            <a:pPr marL="0" indent="0">
              <a:buNone/>
            </a:pPr>
            <a:r>
              <a:rPr lang="en-GB" sz="1800" b="1" dirty="0"/>
              <a:t>Tips:</a:t>
            </a:r>
          </a:p>
          <a:p>
            <a:r>
              <a:rPr lang="en-GB" sz="1800" dirty="0"/>
              <a:t>Use background subtraction to make the nuclei better visible.</a:t>
            </a:r>
          </a:p>
          <a:p>
            <a:r>
              <a:rPr lang="en-GB" sz="1800" dirty="0"/>
              <a:t>Noise reduction: Blurring</a:t>
            </a:r>
          </a:p>
          <a:p>
            <a:r>
              <a:rPr lang="en-GB" sz="1800" dirty="0"/>
              <a:t>Thresholding</a:t>
            </a:r>
          </a:p>
          <a:p>
            <a:r>
              <a:rPr lang="en-GB" sz="1800" dirty="0"/>
              <a:t>Remove small regions (</a:t>
            </a:r>
            <a:r>
              <a:rPr lang="en-GB" sz="1800" dirty="0" err="1"/>
              <a:t>Morpholibj</a:t>
            </a:r>
            <a:r>
              <a:rPr lang="en-GB" sz="1800" dirty="0"/>
              <a:t>: “Size opening”)</a:t>
            </a:r>
          </a:p>
          <a:p>
            <a:r>
              <a:rPr lang="en-GB" sz="1800" dirty="0"/>
              <a:t>Binary </a:t>
            </a:r>
            <a:r>
              <a:rPr lang="en-GB" sz="1800" dirty="0" err="1"/>
              <a:t>watershedding</a:t>
            </a:r>
            <a:r>
              <a:rPr lang="en-GB" sz="1800" dirty="0"/>
              <a:t> &amp; connected components labelling</a:t>
            </a:r>
          </a:p>
          <a:p>
            <a:r>
              <a:rPr lang="en-GB" sz="1800" dirty="0"/>
              <a:t>Optional: Manually correct the segmentation with “Label Edition” </a:t>
            </a:r>
            <a:br>
              <a:rPr lang="en-GB" sz="1800" dirty="0"/>
            </a:br>
            <a:r>
              <a:rPr lang="en-GB" sz="1800" dirty="0"/>
              <a:t>plugin.</a:t>
            </a:r>
          </a:p>
          <a:p>
            <a:pPr lvl="1"/>
            <a:r>
              <a:rPr lang="en-GB" sz="1600" dirty="0"/>
              <a:t>Afterwards: “Remap Labels”</a:t>
            </a:r>
          </a:p>
          <a:p>
            <a:r>
              <a:rPr lang="en-GB" sz="1800" dirty="0"/>
              <a:t>Measurements: </a:t>
            </a:r>
            <a:r>
              <a:rPr lang="en-GB" sz="1800" dirty="0" err="1"/>
              <a:t>Analyze</a:t>
            </a:r>
            <a:r>
              <a:rPr lang="en-GB" sz="1800" dirty="0"/>
              <a:t> regions 3D</a:t>
            </a:r>
          </a:p>
          <a:p>
            <a:r>
              <a:rPr lang="en-GB" sz="1800" dirty="0"/>
              <a:t>Visualization with “3D viewer”</a:t>
            </a:r>
          </a:p>
          <a:p>
            <a:endParaRPr lang="en-US" sz="1800" dirty="0"/>
          </a:p>
          <a:p>
            <a:endParaRPr lang="en-US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F8335A-1417-9842-8471-39A0D5A884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6296" y="1844824"/>
            <a:ext cx="1671515" cy="193985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4134492-D4DE-E543-B478-09DA219C5CAF}"/>
              </a:ext>
            </a:extLst>
          </p:cNvPr>
          <p:cNvSpPr/>
          <p:nvPr/>
        </p:nvSpPr>
        <p:spPr>
          <a:xfrm>
            <a:off x="467544" y="6095197"/>
            <a:ext cx="821925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17375E"/>
                </a:solidFill>
              </a:rPr>
              <a:t>Extra notes:</a:t>
            </a:r>
          </a:p>
          <a:p>
            <a:r>
              <a:rPr lang="en-US" sz="1400" dirty="0">
                <a:solidFill>
                  <a:srgbClr val="17375E"/>
                </a:solidFill>
              </a:rPr>
              <a:t>For “</a:t>
            </a:r>
            <a:r>
              <a:rPr lang="en-US" sz="1400" dirty="0" err="1">
                <a:solidFill>
                  <a:srgbClr val="17375E"/>
                </a:solidFill>
              </a:rPr>
              <a:t>LabelEdition</a:t>
            </a:r>
            <a:r>
              <a:rPr lang="en-US" sz="1400" dirty="0">
                <a:solidFill>
                  <a:srgbClr val="17375E"/>
                </a:solidFill>
              </a:rPr>
              <a:t>”: Duplicate image first, and exit by closing the Editor window instead of pressing “Done”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16433CA-41D8-DD41-950B-D656DA8AE0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1976" y="3970677"/>
            <a:ext cx="1649423" cy="1939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26096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Exercise: Interactive </a:t>
            </a:r>
            <a:r>
              <a:rPr lang="en-GB" dirty="0" err="1"/>
              <a:t>H_Watershed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1800" dirty="0"/>
              <a:t>Load test_12h_0.1x0.1x1.tif, split channels, segment the green one.</a:t>
            </a:r>
          </a:p>
          <a:p>
            <a:r>
              <a:rPr lang="en-GB" sz="1800" dirty="0"/>
              <a:t>Blur slightly.</a:t>
            </a:r>
          </a:p>
          <a:p>
            <a:r>
              <a:rPr lang="en-GB" sz="1800" dirty="0"/>
              <a:t>Interactive </a:t>
            </a:r>
            <a:r>
              <a:rPr lang="en-GB" sz="1800" dirty="0" err="1"/>
              <a:t>H_Watershed</a:t>
            </a:r>
            <a:r>
              <a:rPr lang="en-GB" sz="1800" dirty="0"/>
              <a:t>.</a:t>
            </a:r>
          </a:p>
          <a:p>
            <a:r>
              <a:rPr lang="en-GB" sz="1800" dirty="0"/>
              <a:t>Measure volume with </a:t>
            </a:r>
            <a:r>
              <a:rPr lang="en-GB" sz="1800" dirty="0" err="1"/>
              <a:t>Analyze</a:t>
            </a:r>
            <a:r>
              <a:rPr lang="en-GB" sz="1800" dirty="0"/>
              <a:t> regions 3d.</a:t>
            </a:r>
          </a:p>
          <a:p>
            <a:endParaRPr lang="en-GB" sz="1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285" y="2992102"/>
            <a:ext cx="2623869" cy="297862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8918" y="3218271"/>
            <a:ext cx="2542901" cy="183620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3371" y="3385722"/>
            <a:ext cx="2728514" cy="2995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5515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EA01C-A08C-F84E-A9E8-D2DA9310D7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Anisotropy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23BEE9-A958-2A4E-B5D3-E5588457C7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3D image data is usually anisotropic.</a:t>
            </a:r>
          </a:p>
          <a:p>
            <a:pPr lvl="1"/>
            <a:r>
              <a:rPr lang="en-US" sz="1600" dirty="0"/>
              <a:t>Exception: reconstructed multi-view light sheet data</a:t>
            </a:r>
          </a:p>
          <a:p>
            <a:endParaRPr lang="en-GB" dirty="0"/>
          </a:p>
          <a:p>
            <a:r>
              <a:rPr lang="en-GB" dirty="0"/>
              <a:t>An-</a:t>
            </a:r>
            <a:r>
              <a:rPr lang="en-GB" dirty="0" err="1"/>
              <a:t>iso</a:t>
            </a:r>
            <a:r>
              <a:rPr lang="en-GB" dirty="0"/>
              <a:t>-</a:t>
            </a:r>
            <a:r>
              <a:rPr lang="en-GB" dirty="0" err="1"/>
              <a:t>tropy</a:t>
            </a:r>
            <a:r>
              <a:rPr lang="en-GB" dirty="0"/>
              <a:t>, from Greek: </a:t>
            </a:r>
          </a:p>
          <a:p>
            <a:pPr lvl="1"/>
            <a:r>
              <a:rPr lang="en-GB" dirty="0" err="1"/>
              <a:t>ἀν</a:t>
            </a:r>
            <a:r>
              <a:rPr lang="en-GB" dirty="0"/>
              <a:t>- (not)</a:t>
            </a:r>
          </a:p>
          <a:p>
            <a:pPr lvl="1"/>
            <a:r>
              <a:rPr lang="en-GB" dirty="0" err="1"/>
              <a:t>ἴσος</a:t>
            </a:r>
            <a:r>
              <a:rPr lang="en-GB" dirty="0"/>
              <a:t> </a:t>
            </a:r>
            <a:r>
              <a:rPr lang="en-GB" i="1" dirty="0" err="1"/>
              <a:t>isos</a:t>
            </a:r>
            <a:r>
              <a:rPr lang="en-GB" i="1" dirty="0"/>
              <a:t> (equal)</a:t>
            </a:r>
          </a:p>
          <a:p>
            <a:pPr lvl="1"/>
            <a:r>
              <a:rPr lang="en-GB" dirty="0" err="1"/>
              <a:t>τρό</a:t>
            </a:r>
            <a:r>
              <a:rPr lang="en-GB" dirty="0"/>
              <a:t>π</a:t>
            </a:r>
            <a:r>
              <a:rPr lang="en-GB" dirty="0" err="1"/>
              <a:t>ος</a:t>
            </a:r>
            <a:r>
              <a:rPr lang="en-GB" dirty="0"/>
              <a:t> </a:t>
            </a:r>
            <a:r>
              <a:rPr lang="en-GB" i="1" dirty="0" err="1"/>
              <a:t>tropos</a:t>
            </a:r>
            <a:r>
              <a:rPr lang="en-GB" i="1" dirty="0"/>
              <a:t> (rotation, direction)</a:t>
            </a:r>
          </a:p>
          <a:p>
            <a:pPr marL="457200" lvl="1" indent="0">
              <a:buNone/>
            </a:pPr>
            <a:r>
              <a:rPr lang="en-GB" i="1" dirty="0"/>
              <a:t>“Not the same in any direction”</a:t>
            </a:r>
          </a:p>
          <a:p>
            <a:pPr marL="457200" lvl="1" indent="0">
              <a:buNone/>
            </a:pPr>
            <a:endParaRPr lang="en-GB" dirty="0"/>
          </a:p>
          <a:p>
            <a:r>
              <a:rPr lang="en-GB" dirty="0"/>
              <a:t>Usually in 3D image processing: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 analysts </a:t>
            </a:r>
            <a:r>
              <a:rPr lang="en-GB" i="1" dirty="0"/>
              <a:t>love</a:t>
            </a:r>
            <a:r>
              <a:rPr lang="en-GB" dirty="0"/>
              <a:t> to have isotropic voxels, but it’s often not possible.</a:t>
            </a: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22E7019-BDAD-AF49-ACC2-38A10FF8E5C8}"/>
                  </a:ext>
                </a:extLst>
              </p:cNvPr>
              <p:cNvSpPr txBox="1"/>
              <p:nvPr/>
            </p:nvSpPr>
            <p:spPr>
              <a:xfrm>
                <a:off x="2072737" y="4836337"/>
                <a:ext cx="2504962" cy="46487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i="1">
                              <a:latin typeface="Cambria Math" charset="0"/>
                            </a:rPr>
                            <m:t>𝑙</m:t>
                          </m:r>
                        </m:e>
                        <m:sub>
                          <m:r>
                            <a:rPr lang="en-GB" sz="2800" i="1">
                              <a:latin typeface="Cambria Math" charset="0"/>
                            </a:rPr>
                            <m:t>𝑥</m:t>
                          </m:r>
                        </m:sub>
                      </m:sSub>
                      <m:r>
                        <a:rPr lang="en-GB" sz="2800" i="1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i="1">
                              <a:latin typeface="Cambria Math" charset="0"/>
                            </a:rPr>
                            <m:t>𝑙</m:t>
                          </m:r>
                        </m:e>
                        <m:sub>
                          <m:r>
                            <a:rPr lang="en-GB" sz="2800" i="1">
                              <a:latin typeface="Cambria Math" charset="0"/>
                            </a:rPr>
                            <m:t>𝑦</m:t>
                          </m:r>
                        </m:sub>
                      </m:sSub>
                      <m:r>
                        <a:rPr lang="en-GB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≠</m:t>
                      </m:r>
                      <m:sSub>
                        <m:sSub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i="1">
                              <a:latin typeface="Cambria Math" charset="0"/>
                            </a:rPr>
                            <m:t>𝑙</m:t>
                          </m:r>
                        </m:e>
                        <m:sub>
                          <m:r>
                            <a:rPr lang="en-GB" sz="2800" i="1">
                              <a:latin typeface="Cambria Math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22E7019-BDAD-AF49-ACC2-38A10FF8E5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2737" y="4836337"/>
                <a:ext cx="2504962" cy="464871"/>
              </a:xfrm>
              <a:prstGeom prst="rect">
                <a:avLst/>
              </a:prstGeom>
              <a:blipFill>
                <a:blip r:embed="rId2"/>
                <a:stretch>
                  <a:fillRect b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" name="Group 22">
            <a:extLst>
              <a:ext uri="{FF2B5EF4-FFF2-40B4-BE49-F238E27FC236}">
                <a16:creationId xmlns:a16="http://schemas.microsoft.com/office/drawing/2014/main" id="{3259316C-C684-DE4A-9977-2980096A5F82}"/>
              </a:ext>
            </a:extLst>
          </p:cNvPr>
          <p:cNvGrpSpPr/>
          <p:nvPr/>
        </p:nvGrpSpPr>
        <p:grpSpPr>
          <a:xfrm>
            <a:off x="6228798" y="2095200"/>
            <a:ext cx="2044176" cy="2934387"/>
            <a:chOff x="8032887" y="2213628"/>
            <a:chExt cx="2044176" cy="2934387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1DCEA964-F780-F249-951F-9E14EB566747}"/>
                </a:ext>
              </a:extLst>
            </p:cNvPr>
            <p:cNvCxnSpPr/>
            <p:nvPr/>
          </p:nvCxnSpPr>
          <p:spPr>
            <a:xfrm>
              <a:off x="8032887" y="2782154"/>
              <a:ext cx="0" cy="18288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E23C76C0-F23B-6A4C-B5CB-D4E326817905}"/>
                </a:ext>
              </a:extLst>
            </p:cNvPr>
            <p:cNvCxnSpPr/>
            <p:nvPr/>
          </p:nvCxnSpPr>
          <p:spPr>
            <a:xfrm>
              <a:off x="8032887" y="4610954"/>
              <a:ext cx="9144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075017B9-ACDC-A54B-97BD-36881BA480A2}"/>
                </a:ext>
              </a:extLst>
            </p:cNvPr>
            <p:cNvCxnSpPr/>
            <p:nvPr/>
          </p:nvCxnSpPr>
          <p:spPr>
            <a:xfrm>
              <a:off x="8032887" y="2782154"/>
              <a:ext cx="9144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6CC1547E-7DF0-724C-B2C1-CA1888BC336D}"/>
                </a:ext>
              </a:extLst>
            </p:cNvPr>
            <p:cNvCxnSpPr/>
            <p:nvPr/>
          </p:nvCxnSpPr>
          <p:spPr>
            <a:xfrm>
              <a:off x="8959987" y="2782154"/>
              <a:ext cx="0" cy="18288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EE260B45-FAF6-8A4C-9E67-2D18333058FA}"/>
                </a:ext>
              </a:extLst>
            </p:cNvPr>
            <p:cNvCxnSpPr/>
            <p:nvPr/>
          </p:nvCxnSpPr>
          <p:spPr>
            <a:xfrm flipV="1">
              <a:off x="8032888" y="2213628"/>
              <a:ext cx="571501" cy="56852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221D667E-661E-5F4C-B2B5-89AF75D1026F}"/>
                </a:ext>
              </a:extLst>
            </p:cNvPr>
            <p:cNvCxnSpPr/>
            <p:nvPr/>
          </p:nvCxnSpPr>
          <p:spPr>
            <a:xfrm flipV="1">
              <a:off x="8947287" y="2213628"/>
              <a:ext cx="571500" cy="56852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0A8EB393-327F-1540-A8A2-F03F6CC4907B}"/>
                </a:ext>
              </a:extLst>
            </p:cNvPr>
            <p:cNvCxnSpPr/>
            <p:nvPr/>
          </p:nvCxnSpPr>
          <p:spPr>
            <a:xfrm flipV="1">
              <a:off x="8959989" y="4056492"/>
              <a:ext cx="571501" cy="56852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B3F69682-6AC2-0D47-B478-817102B5E604}"/>
                </a:ext>
              </a:extLst>
            </p:cNvPr>
            <p:cNvCxnSpPr/>
            <p:nvPr/>
          </p:nvCxnSpPr>
          <p:spPr>
            <a:xfrm>
              <a:off x="8591687" y="2231191"/>
              <a:ext cx="0" cy="1828800"/>
            </a:xfrm>
            <a:prstGeom prst="line">
              <a:avLst/>
            </a:prstGeom>
            <a:ln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D4E78C44-B3A0-4C41-9B3A-B17AC5C17DFA}"/>
                </a:ext>
              </a:extLst>
            </p:cNvPr>
            <p:cNvCxnSpPr/>
            <p:nvPr/>
          </p:nvCxnSpPr>
          <p:spPr>
            <a:xfrm>
              <a:off x="8591687" y="4059991"/>
              <a:ext cx="914400" cy="0"/>
            </a:xfrm>
            <a:prstGeom prst="line">
              <a:avLst/>
            </a:prstGeom>
            <a:ln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EA267F1-8950-EA41-9EC1-C90C7D6BB23B}"/>
                </a:ext>
              </a:extLst>
            </p:cNvPr>
            <p:cNvCxnSpPr/>
            <p:nvPr/>
          </p:nvCxnSpPr>
          <p:spPr>
            <a:xfrm>
              <a:off x="8591687" y="2218491"/>
              <a:ext cx="9144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754417B8-48D6-BF43-9625-A37755B5AACC}"/>
                </a:ext>
              </a:extLst>
            </p:cNvPr>
            <p:cNvCxnSpPr/>
            <p:nvPr/>
          </p:nvCxnSpPr>
          <p:spPr>
            <a:xfrm>
              <a:off x="9518787" y="2231191"/>
              <a:ext cx="0" cy="18288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5F35C55-E253-9744-A5AC-5806B583BC87}"/>
                </a:ext>
              </a:extLst>
            </p:cNvPr>
            <p:cNvCxnSpPr/>
            <p:nvPr/>
          </p:nvCxnSpPr>
          <p:spPr>
            <a:xfrm flipV="1">
              <a:off x="8032888" y="4042427"/>
              <a:ext cx="571501" cy="568526"/>
            </a:xfrm>
            <a:prstGeom prst="line">
              <a:avLst/>
            </a:prstGeom>
            <a:ln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993B0A6B-5969-584D-9341-06D468978325}"/>
                    </a:ext>
                  </a:extLst>
                </p:cNvPr>
                <p:cNvSpPr txBox="1"/>
                <p:nvPr/>
              </p:nvSpPr>
              <p:spPr>
                <a:xfrm>
                  <a:off x="8340400" y="4871016"/>
                  <a:ext cx="23846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>
                                <a:latin typeface="Cambria Math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GB" i="1">
                                <a:latin typeface="Cambria Math" charset="0"/>
                              </a:rPr>
                              <m:t>𝑥</m:t>
                            </m:r>
                          </m:sub>
                        </m:sSub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993B0A6B-5969-584D-9341-06D46897832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40400" y="4871016"/>
                  <a:ext cx="238463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21053" b="-434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9F401648-C721-9144-B409-D41FF8C3CC08}"/>
                    </a:ext>
                  </a:extLst>
                </p:cNvPr>
                <p:cNvSpPr txBox="1"/>
                <p:nvPr/>
              </p:nvSpPr>
              <p:spPr>
                <a:xfrm>
                  <a:off x="9484644" y="4507220"/>
                  <a:ext cx="246093" cy="29892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>
                                <a:latin typeface="Cambria Math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GB" i="1">
                                <a:latin typeface="Cambria Math" charset="0"/>
                              </a:rPr>
                              <m:t>𝑦</m:t>
                            </m:r>
                          </m:sub>
                        </m:sSub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9F401648-C721-9144-B409-D41FF8C3CC0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84644" y="4507220"/>
                  <a:ext cx="246093" cy="298928"/>
                </a:xfrm>
                <a:prstGeom prst="rect">
                  <a:avLst/>
                </a:prstGeom>
                <a:blipFill>
                  <a:blip r:embed="rId4"/>
                  <a:stretch>
                    <a:fillRect l="-20000" r="-5000"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29457981-0827-1D49-BC8D-2CA4E263A811}"/>
                    </a:ext>
                  </a:extLst>
                </p:cNvPr>
                <p:cNvSpPr txBox="1"/>
                <p:nvPr/>
              </p:nvSpPr>
              <p:spPr>
                <a:xfrm>
                  <a:off x="9848988" y="2956007"/>
                  <a:ext cx="22807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>
                                <a:latin typeface="Cambria Math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GB" i="1">
                                <a:latin typeface="Cambria Math" charset="0"/>
                              </a:rPr>
                              <m:t>𝑧</m:t>
                            </m:r>
                          </m:sub>
                        </m:sSub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29457981-0827-1D49-BC8D-2CA4E263A81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48988" y="2956007"/>
                  <a:ext cx="228075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21053" b="-869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CC5EE32A-E83D-6345-9DF6-708A4BE8D8FD}"/>
                </a:ext>
              </a:extLst>
            </p:cNvPr>
            <p:cNvCxnSpPr/>
            <p:nvPr/>
          </p:nvCxnSpPr>
          <p:spPr>
            <a:xfrm>
              <a:off x="9721986" y="2226329"/>
              <a:ext cx="12700" cy="182879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3CAF77A4-2267-FA45-A2BA-1284D972FC64}"/>
                </a:ext>
              </a:extLst>
            </p:cNvPr>
            <p:cNvCxnSpPr/>
            <p:nvPr/>
          </p:nvCxnSpPr>
          <p:spPr>
            <a:xfrm>
              <a:off x="8032887" y="4810677"/>
              <a:ext cx="914400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F85C8FD3-6CCA-034E-B7A3-B1E4184D6A9C}"/>
                </a:ext>
              </a:extLst>
            </p:cNvPr>
            <p:cNvCxnSpPr/>
            <p:nvPr/>
          </p:nvCxnSpPr>
          <p:spPr>
            <a:xfrm flipV="1">
              <a:off x="9112389" y="4208892"/>
              <a:ext cx="571501" cy="568526"/>
            </a:xfrm>
            <a:prstGeom prst="line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6732243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020EE7-D62C-B447-9253-83F2DC0F3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 Spot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495D61-E77B-FC40-97E9-3DB1CBA770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Use image: </a:t>
            </a:r>
            <a:r>
              <a:rPr lang="en-GB" dirty="0" err="1"/>
              <a:t>HisYFP-SPIM_fused_intermediate_result_crop.tif</a:t>
            </a:r>
            <a:r>
              <a:rPr lang="en-US" i="1" dirty="0"/>
              <a:t> </a:t>
            </a:r>
          </a:p>
          <a:p>
            <a:r>
              <a:rPr lang="en-US" dirty="0"/>
              <a:t>Detect the nuclei as spots and count them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Tips</a:t>
            </a:r>
          </a:p>
          <a:p>
            <a:r>
              <a:rPr lang="en-US" i="1" dirty="0"/>
              <a:t>Plugins › Spot Colocalization › </a:t>
            </a:r>
            <a:r>
              <a:rPr lang="en-US" i="1" dirty="0" err="1"/>
              <a:t>SpotDetector</a:t>
            </a:r>
            <a:r>
              <a:rPr lang="en-US" i="1" dirty="0"/>
              <a:t> Interactive</a:t>
            </a:r>
          </a:p>
          <a:p>
            <a:r>
              <a:rPr lang="en-US" dirty="0"/>
              <a:t>Draw a small Roi, generate a Preview</a:t>
            </a:r>
          </a:p>
          <a:p>
            <a:pPr lvl="1"/>
            <a:r>
              <a:rPr lang="en-US" dirty="0"/>
              <a:t>Spot size: ca 5</a:t>
            </a:r>
          </a:p>
          <a:p>
            <a:r>
              <a:rPr lang="en-US" dirty="0"/>
              <a:t>When happy with parameters, run the full plugin.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60AF42-AF9F-6B45-8968-886DBF932D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9164" y="3715157"/>
            <a:ext cx="2287636" cy="2729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9261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353928-C295-A943-B3C5-6615FC3BCC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544" y="2924944"/>
            <a:ext cx="8229600" cy="470409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400" dirty="0"/>
              <a:t>Other software</a:t>
            </a:r>
          </a:p>
        </p:txBody>
      </p:sp>
    </p:spTree>
    <p:extLst>
      <p:ext uri="{BB962C8B-B14F-4D97-AF65-F5344CB8AC3E}">
        <p14:creationId xmlns:p14="http://schemas.microsoft.com/office/powerpoint/2010/main" val="354390455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25ABF-0640-7A47-AFA3-B3F8ED806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Imaris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DD44BB-C0A1-5D4C-8CC4-7A4E032C65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Commercial 3D analysis software</a:t>
            </a:r>
          </a:p>
          <a:p>
            <a:r>
              <a:rPr lang="en-US" dirty="0"/>
              <a:t>Features: Spot detection, Segmentation, Tracking, Filament tracing, …</a:t>
            </a:r>
          </a:p>
          <a:p>
            <a:r>
              <a:rPr lang="en-US" dirty="0"/>
              <a:t>Also convenient for making movies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B5465A-4D15-0E41-ACEF-AEB83D84B9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5696" y="2564904"/>
            <a:ext cx="6660232" cy="4265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161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99200D-24DF-7A4D-96E7-073ADFEBE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Imaris</a:t>
            </a:r>
            <a:r>
              <a:rPr lang="en-US" dirty="0"/>
              <a:t>: Examples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4FF3F9-CAC6-2541-BF7D-46FA6686CD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885918"/>
            <a:ext cx="3251200" cy="660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B7643B5-0212-D648-B0AA-4C306291ED17}"/>
              </a:ext>
            </a:extLst>
          </p:cNvPr>
          <p:cNvSpPr txBox="1"/>
          <p:nvPr/>
        </p:nvSpPr>
        <p:spPr>
          <a:xfrm>
            <a:off x="451644" y="1449761"/>
            <a:ext cx="2113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Adding a spot object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457A59-A31E-8446-AF60-9F8D3B331F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2996952"/>
            <a:ext cx="3799706" cy="280402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DFEC921-5B73-2840-904D-06A89D4A62EC}"/>
              </a:ext>
            </a:extLst>
          </p:cNvPr>
          <p:cNvSpPr txBox="1"/>
          <p:nvPr/>
        </p:nvSpPr>
        <p:spPr>
          <a:xfrm>
            <a:off x="5724128" y="1351671"/>
            <a:ext cx="1600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Movie creation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2A1CE75-0A0F-D94B-88C7-E8AA0F35FC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4255" y="1844824"/>
            <a:ext cx="1206500" cy="952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7B5FFE4-643C-5D4F-BFBB-7676F23FA9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13775" y="2924944"/>
            <a:ext cx="4447460" cy="354375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C74C635-63B2-BB44-8DFC-3CBEC7470E32}"/>
              </a:ext>
            </a:extLst>
          </p:cNvPr>
          <p:cNvSpPr txBox="1"/>
          <p:nvPr/>
        </p:nvSpPr>
        <p:spPr>
          <a:xfrm>
            <a:off x="5833018" y="6453336"/>
            <a:ext cx="827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keyframes</a:t>
            </a:r>
          </a:p>
        </p:txBody>
      </p:sp>
    </p:spTree>
    <p:extLst>
      <p:ext uri="{BB962C8B-B14F-4D97-AF65-F5344CB8AC3E}">
        <p14:creationId xmlns:p14="http://schemas.microsoft.com/office/powerpoint/2010/main" val="378573841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07C92C-E1B6-834A-94AD-8A7D03C0D9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More tools – in Fiji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BB2853-E1F3-7A4E-A373-E405BCC140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4610" y="1886825"/>
            <a:ext cx="2237618" cy="20835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6990C0F-B1B8-3A4A-BDCB-98145DCF10A3}"/>
              </a:ext>
            </a:extLst>
          </p:cNvPr>
          <p:cNvSpPr txBox="1"/>
          <p:nvPr/>
        </p:nvSpPr>
        <p:spPr>
          <a:xfrm>
            <a:off x="6012160" y="1052737"/>
            <a:ext cx="266429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/>
              <a:t>BigStitcher</a:t>
            </a:r>
            <a:endParaRPr lang="en-US" sz="1600" b="1" dirty="0"/>
          </a:p>
          <a:p>
            <a:r>
              <a:rPr lang="en-US" sz="1600" dirty="0"/>
              <a:t>Stitching &amp; Multiview reconstruction of large data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FABCFC-008D-9E4C-AE8A-2735CA08BB04}"/>
              </a:ext>
            </a:extLst>
          </p:cNvPr>
          <p:cNvSpPr txBox="1"/>
          <p:nvPr/>
        </p:nvSpPr>
        <p:spPr>
          <a:xfrm>
            <a:off x="3331748" y="1587611"/>
            <a:ext cx="22630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/>
              <a:t>TrackMate</a:t>
            </a:r>
            <a:endParaRPr lang="en-US" sz="1600" b="1" dirty="0"/>
          </a:p>
          <a:p>
            <a:r>
              <a:rPr lang="en-US" sz="1600" dirty="0"/>
              <a:t>Tracking in 3D, also great for spot detection</a:t>
            </a:r>
          </a:p>
        </p:txBody>
      </p:sp>
      <p:pic>
        <p:nvPicPr>
          <p:cNvPr id="2050" name="Picture 2" descr="TrackMate-Logo85x50-color-300p.png">
            <a:extLst>
              <a:ext uri="{FF2B5EF4-FFF2-40B4-BE49-F238E27FC236}">
                <a16:creationId xmlns:a16="http://schemas.microsoft.com/office/drawing/2014/main" id="{8AECC264-8A30-594F-8200-223970DE28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8562" y="2418608"/>
            <a:ext cx="1736080" cy="1019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0292CF7-BA91-5F43-85F1-E41F01C21184}"/>
              </a:ext>
            </a:extLst>
          </p:cNvPr>
          <p:cNvSpPr txBox="1"/>
          <p:nvPr/>
        </p:nvSpPr>
        <p:spPr>
          <a:xfrm>
            <a:off x="436712" y="1190926"/>
            <a:ext cx="226308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3D (3D ImageJ Suite)</a:t>
            </a:r>
          </a:p>
          <a:p>
            <a:r>
              <a:rPr lang="en-US" sz="1600" dirty="0"/>
              <a:t>3D Roi Manager, Processing &amp; Analysis tools, …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AA96CC7-F38A-2F48-BC32-2FCBDADAEA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5735" y="2268144"/>
            <a:ext cx="2105034" cy="224295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F397CA1-51B3-6D42-8856-76A2B547A29D}"/>
              </a:ext>
            </a:extLst>
          </p:cNvPr>
          <p:cNvSpPr txBox="1"/>
          <p:nvPr/>
        </p:nvSpPr>
        <p:spPr>
          <a:xfrm>
            <a:off x="188629" y="4941168"/>
            <a:ext cx="226308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/>
              <a:t>MorphoLibJ</a:t>
            </a:r>
            <a:endParaRPr lang="en-US" sz="1600" b="1" dirty="0"/>
          </a:p>
          <a:p>
            <a:r>
              <a:rPr lang="en-US" sz="1600" dirty="0"/>
              <a:t>3D segmentation toolbox, also some editing options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974AD18-7638-B14E-9386-A81865C341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48844" y="4649284"/>
            <a:ext cx="1787052" cy="2208716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84503B6-F4B5-B346-B71E-1028870E239B}"/>
              </a:ext>
            </a:extLst>
          </p:cNvPr>
          <p:cNvSpPr/>
          <p:nvPr/>
        </p:nvSpPr>
        <p:spPr>
          <a:xfrm>
            <a:off x="6732240" y="4941168"/>
            <a:ext cx="4572000" cy="107721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 err="1"/>
              <a:t>Skeletonization</a:t>
            </a:r>
            <a:r>
              <a:rPr lang="en-US" sz="1600" dirty="0"/>
              <a:t>,</a:t>
            </a:r>
          </a:p>
          <a:p>
            <a:r>
              <a:rPr lang="en-US" sz="1600" dirty="0" err="1"/>
              <a:t>TransformJ</a:t>
            </a:r>
            <a:r>
              <a:rPr lang="en-US" sz="1600" dirty="0"/>
              <a:t>,</a:t>
            </a:r>
          </a:p>
          <a:p>
            <a:r>
              <a:rPr lang="en-US" sz="1600" dirty="0"/>
              <a:t>Simple Neurite Tracer,</a:t>
            </a:r>
          </a:p>
          <a:p>
            <a:r>
              <a:rPr lang="en-US" sz="1600" dirty="0"/>
              <a:t>…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14EEDB3-3A37-E34F-AB1F-1B987E669E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93703" y="5289086"/>
            <a:ext cx="1660846" cy="133494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77F1225-427D-6D43-A46F-7964F274B94D}"/>
              </a:ext>
            </a:extLst>
          </p:cNvPr>
          <p:cNvSpPr txBox="1"/>
          <p:nvPr/>
        </p:nvSpPr>
        <p:spPr>
          <a:xfrm>
            <a:off x="4352018" y="4388928"/>
            <a:ext cx="19442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/>
              <a:t>clij</a:t>
            </a:r>
            <a:endParaRPr lang="en-US" sz="1600" b="1" dirty="0"/>
          </a:p>
          <a:p>
            <a:r>
              <a:rPr lang="en-US" sz="1600" dirty="0"/>
              <a:t>Fast and easy image processing on GPU</a:t>
            </a:r>
          </a:p>
        </p:txBody>
      </p:sp>
    </p:spTree>
    <p:extLst>
      <p:ext uri="{BB962C8B-B14F-4D97-AF65-F5344CB8AC3E}">
        <p14:creationId xmlns:p14="http://schemas.microsoft.com/office/powerpoint/2010/main" val="339684801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89C0C-77BE-324B-AA4A-80D6FBB6C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tools – other software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C8A451-E1DB-B44E-97DA-507EC5094F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4923" y="2646383"/>
            <a:ext cx="4463581" cy="29645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0999598-A650-9742-8AC3-D179754607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7646" y="4581128"/>
            <a:ext cx="2327796" cy="188850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185EB36-B9D3-1A46-A954-EF3B1598BEFD}"/>
              </a:ext>
            </a:extLst>
          </p:cNvPr>
          <p:cNvSpPr txBox="1"/>
          <p:nvPr/>
        </p:nvSpPr>
        <p:spPr>
          <a:xfrm>
            <a:off x="5292080" y="1484784"/>
            <a:ext cx="30963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Ilastik</a:t>
            </a:r>
            <a:endParaRPr lang="en-US" b="1" dirty="0"/>
          </a:p>
          <a:p>
            <a:r>
              <a:rPr lang="en-US" dirty="0"/>
              <a:t>3D (and 2D) segmentation as pixel classification task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F4B40B-2761-6D46-A433-71755630B3DC}"/>
              </a:ext>
            </a:extLst>
          </p:cNvPr>
          <p:cNvSpPr txBox="1"/>
          <p:nvPr/>
        </p:nvSpPr>
        <p:spPr>
          <a:xfrm>
            <a:off x="323528" y="1484784"/>
            <a:ext cx="30963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Napari</a:t>
            </a:r>
            <a:r>
              <a:rPr lang="en-US" b="1" dirty="0"/>
              <a:t> (python)</a:t>
            </a:r>
          </a:p>
          <a:p>
            <a:r>
              <a:rPr lang="en-US" dirty="0"/>
              <a:t>3D viewer for python software</a:t>
            </a:r>
          </a:p>
          <a:p>
            <a:r>
              <a:rPr lang="en-US" dirty="0"/>
              <a:t>Very recent but very promising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67E03FF-C249-9B41-8B4D-7E30D39950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79" y="2564904"/>
            <a:ext cx="4234203" cy="3168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24262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013B6F-8E5A-1F4D-B070-3D77AC2207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AB9D770C-C058-514D-AEB0-3DE98EF3A63C}"/>
              </a:ext>
            </a:extLst>
          </p:cNvPr>
          <p:cNvSpPr/>
          <p:nvPr/>
        </p:nvSpPr>
        <p:spPr>
          <a:xfrm>
            <a:off x="323528" y="1052736"/>
            <a:ext cx="4104456" cy="2664295"/>
          </a:xfrm>
          <a:prstGeom prst="roundRect">
            <a:avLst>
              <a:gd name="adj" fmla="val 8061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12E2FA43-4276-5C40-AB85-CD506A3C23E4}"/>
              </a:ext>
            </a:extLst>
          </p:cNvPr>
          <p:cNvSpPr/>
          <p:nvPr/>
        </p:nvSpPr>
        <p:spPr>
          <a:xfrm>
            <a:off x="4788024" y="1052736"/>
            <a:ext cx="4104456" cy="2664295"/>
          </a:xfrm>
          <a:prstGeom prst="roundRect">
            <a:avLst>
              <a:gd name="adj" fmla="val 8061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2F52E90-D157-1D46-AA81-2C698C511694}"/>
              </a:ext>
            </a:extLst>
          </p:cNvPr>
          <p:cNvSpPr/>
          <p:nvPr/>
        </p:nvSpPr>
        <p:spPr>
          <a:xfrm>
            <a:off x="323528" y="3933057"/>
            <a:ext cx="4104456" cy="2664295"/>
          </a:xfrm>
          <a:prstGeom prst="roundRect">
            <a:avLst>
              <a:gd name="adj" fmla="val 8061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25CC45F-AB5A-1947-B151-1D597F4C2D12}"/>
              </a:ext>
            </a:extLst>
          </p:cNvPr>
          <p:cNvSpPr/>
          <p:nvPr/>
        </p:nvSpPr>
        <p:spPr>
          <a:xfrm>
            <a:off x="4788024" y="3933057"/>
            <a:ext cx="4104456" cy="2664295"/>
          </a:xfrm>
          <a:prstGeom prst="roundRect">
            <a:avLst>
              <a:gd name="adj" fmla="val 8061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5BAB6A2-D305-E747-9F59-F0DBC8B445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3688" y="1083973"/>
            <a:ext cx="1810544" cy="43529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3D Data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4001C2A-D436-D44E-92F7-F022790F4697}"/>
              </a:ext>
            </a:extLst>
          </p:cNvPr>
          <p:cNvSpPr txBox="1">
            <a:spLocks/>
          </p:cNvSpPr>
          <p:nvPr/>
        </p:nvSpPr>
        <p:spPr>
          <a:xfrm>
            <a:off x="6190253" y="1083973"/>
            <a:ext cx="1810544" cy="4352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b="1" dirty="0"/>
              <a:t>Visualization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4F6E62F7-0F9B-3D46-B214-0078CF89FF40}"/>
              </a:ext>
            </a:extLst>
          </p:cNvPr>
          <p:cNvSpPr txBox="1">
            <a:spLocks/>
          </p:cNvSpPr>
          <p:nvPr/>
        </p:nvSpPr>
        <p:spPr>
          <a:xfrm>
            <a:off x="1729611" y="3949075"/>
            <a:ext cx="1810544" cy="4352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b="1" dirty="0"/>
              <a:t>Analysis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85520EF6-BA89-E142-B43D-1CA055BA7B12}"/>
              </a:ext>
            </a:extLst>
          </p:cNvPr>
          <p:cNvSpPr txBox="1">
            <a:spLocks/>
          </p:cNvSpPr>
          <p:nvPr/>
        </p:nvSpPr>
        <p:spPr>
          <a:xfrm>
            <a:off x="6156176" y="3949075"/>
            <a:ext cx="1810544" cy="4352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b="1" dirty="0"/>
              <a:t>Other tools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F619BD03-08A5-5547-B4CE-FEE5483397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805" y="1734983"/>
            <a:ext cx="1008818" cy="1406485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19CF9E70-B324-E24D-ACC9-64501342E34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5236" t="3893" r="40229" b="-3893"/>
          <a:stretch/>
        </p:blipFill>
        <p:spPr>
          <a:xfrm>
            <a:off x="6955562" y="4533184"/>
            <a:ext cx="1792902" cy="1831801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7F4E28E9-725A-084A-8997-9F77AC0846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16857" y="4533184"/>
            <a:ext cx="2138705" cy="1704128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91C980A0-65C0-074B-83B1-B8E2DAF94061}"/>
              </a:ext>
            </a:extLst>
          </p:cNvPr>
          <p:cNvSpPr txBox="1"/>
          <p:nvPr/>
        </p:nvSpPr>
        <p:spPr>
          <a:xfrm>
            <a:off x="499006" y="3188217"/>
            <a:ext cx="32870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Anisotropy              Required sampling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98188876-7D2A-E546-B5C8-E82FDCB117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03748" y="1850454"/>
            <a:ext cx="2525310" cy="1284885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B46B13FB-DBA6-1A47-AD76-5E5FF24FCD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50120" y="1652863"/>
            <a:ext cx="1407467" cy="1539005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7230F0E5-388A-314A-9F5E-D1B67B1DF6CB}"/>
              </a:ext>
            </a:extLst>
          </p:cNvPr>
          <p:cNvSpPr txBox="1"/>
          <p:nvPr/>
        </p:nvSpPr>
        <p:spPr>
          <a:xfrm>
            <a:off x="5405264" y="3188217"/>
            <a:ext cx="10182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2D slicing 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17B7F5E-1846-494C-BA36-1FBA13114D20}"/>
              </a:ext>
            </a:extLst>
          </p:cNvPr>
          <p:cNvSpPr txBox="1"/>
          <p:nvPr/>
        </p:nvSpPr>
        <p:spPr>
          <a:xfrm>
            <a:off x="7608216" y="3188217"/>
            <a:ext cx="4619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3D 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4D452F67-9FF0-E648-8429-1EC8666374B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71127" y="1668082"/>
            <a:ext cx="1825004" cy="1520239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3013C6B3-82B7-2E4B-B9C7-EF8F8FE3D89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99615" y="4427475"/>
            <a:ext cx="1333585" cy="1727789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65E06910-9C95-7748-9377-06644C639B0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75343" y="5016054"/>
            <a:ext cx="1380633" cy="1228145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AF83B79C-A9E6-4443-BB71-8CF9CE89914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67759" y="4566687"/>
            <a:ext cx="1337072" cy="1522682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90B0E4BC-AC5A-F545-B292-5C5CCED7A756}"/>
              </a:ext>
            </a:extLst>
          </p:cNvPr>
          <p:cNvSpPr txBox="1"/>
          <p:nvPr/>
        </p:nvSpPr>
        <p:spPr>
          <a:xfrm>
            <a:off x="732229" y="6186790"/>
            <a:ext cx="32562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3D segmentation and measurements</a:t>
            </a:r>
          </a:p>
        </p:txBody>
      </p:sp>
    </p:spTree>
    <p:extLst>
      <p:ext uri="{BB962C8B-B14F-4D97-AF65-F5344CB8AC3E}">
        <p14:creationId xmlns:p14="http://schemas.microsoft.com/office/powerpoint/2010/main" val="18137944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Anisotropy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22068"/>
            <a:ext cx="8075240" cy="4704095"/>
          </a:xfrm>
        </p:spPr>
        <p:txBody>
          <a:bodyPr>
            <a:normAutofit/>
          </a:bodyPr>
          <a:lstStyle/>
          <a:p>
            <a:r>
              <a:rPr lang="en-GB" dirty="0"/>
              <a:t>Voxel size has immediate impact on image quality and thus, on processing / analysis results.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640" y="2780929"/>
            <a:ext cx="1540613" cy="15468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6375" y="2789916"/>
            <a:ext cx="1531873" cy="152574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5899" y="2780929"/>
            <a:ext cx="1540613" cy="15468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22159" y="2780928"/>
            <a:ext cx="1528569" cy="153473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329640" y="4715745"/>
            <a:ext cx="1540613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350" dirty="0"/>
              <a:t>1:1</a:t>
            </a:r>
          </a:p>
          <a:p>
            <a:pPr algn="ctr"/>
            <a:endParaRPr lang="en-GB" sz="1350" dirty="0"/>
          </a:p>
          <a:p>
            <a:pPr algn="ctr"/>
            <a:r>
              <a:rPr lang="en-GB" sz="1350" dirty="0"/>
              <a:t>250 x 250 </a:t>
            </a:r>
            <a:r>
              <a:rPr lang="en-GB" sz="1350" dirty="0" err="1"/>
              <a:t>px</a:t>
            </a:r>
            <a:endParaRPr lang="en-GB" sz="1350" dirty="0"/>
          </a:p>
        </p:txBody>
      </p:sp>
      <p:sp>
        <p:nvSpPr>
          <p:cNvPr id="11" name="TextBox 10"/>
          <p:cNvSpPr txBox="1"/>
          <p:nvPr/>
        </p:nvSpPr>
        <p:spPr>
          <a:xfrm>
            <a:off x="2975899" y="4715745"/>
            <a:ext cx="1540613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350" dirty="0"/>
              <a:t>1:2</a:t>
            </a:r>
          </a:p>
          <a:p>
            <a:pPr algn="ctr"/>
            <a:endParaRPr lang="en-GB" sz="1350" dirty="0"/>
          </a:p>
          <a:p>
            <a:pPr algn="ctr"/>
            <a:r>
              <a:rPr lang="en-GB" sz="1350" dirty="0"/>
              <a:t>250 x 125 </a:t>
            </a:r>
            <a:r>
              <a:rPr lang="en-GB" sz="1350" dirty="0" err="1"/>
              <a:t>px</a:t>
            </a:r>
            <a:endParaRPr lang="en-GB" sz="1350" dirty="0"/>
          </a:p>
        </p:txBody>
      </p:sp>
      <p:sp>
        <p:nvSpPr>
          <p:cNvPr id="12" name="TextBox 11"/>
          <p:cNvSpPr txBox="1"/>
          <p:nvPr/>
        </p:nvSpPr>
        <p:spPr>
          <a:xfrm>
            <a:off x="4622158" y="4715745"/>
            <a:ext cx="1540613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350" dirty="0"/>
              <a:t>1:5</a:t>
            </a:r>
          </a:p>
          <a:p>
            <a:pPr algn="ctr"/>
            <a:endParaRPr lang="en-GB" sz="1350" dirty="0"/>
          </a:p>
          <a:p>
            <a:pPr algn="ctr"/>
            <a:r>
              <a:rPr lang="en-GB" sz="1350" dirty="0"/>
              <a:t>250 x 50 </a:t>
            </a:r>
            <a:r>
              <a:rPr lang="en-GB" sz="1350" dirty="0" err="1"/>
              <a:t>px</a:t>
            </a:r>
            <a:endParaRPr lang="en-GB" sz="1350" dirty="0"/>
          </a:p>
        </p:txBody>
      </p:sp>
      <p:sp>
        <p:nvSpPr>
          <p:cNvPr id="13" name="TextBox 12"/>
          <p:cNvSpPr txBox="1"/>
          <p:nvPr/>
        </p:nvSpPr>
        <p:spPr>
          <a:xfrm>
            <a:off x="6268417" y="4715745"/>
            <a:ext cx="1540613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350" dirty="0"/>
              <a:t>1:10</a:t>
            </a:r>
          </a:p>
          <a:p>
            <a:pPr algn="ctr"/>
            <a:endParaRPr lang="en-GB" sz="1350" dirty="0"/>
          </a:p>
          <a:p>
            <a:pPr algn="ctr"/>
            <a:r>
              <a:rPr lang="en-GB" sz="1350" dirty="0"/>
              <a:t>250 x 25 </a:t>
            </a:r>
            <a:r>
              <a:rPr lang="en-GB" sz="1350" dirty="0" err="1"/>
              <a:t>px</a:t>
            </a:r>
            <a:endParaRPr lang="en-GB" sz="1350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4389282-BF95-A14C-8B85-4A2452676ABE}"/>
              </a:ext>
            </a:extLst>
          </p:cNvPr>
          <p:cNvCxnSpPr/>
          <p:nvPr/>
        </p:nvCxnSpPr>
        <p:spPr>
          <a:xfrm>
            <a:off x="1259632" y="4437112"/>
            <a:ext cx="43404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A415FDA-1398-A94C-99C4-6C9921E097A8}"/>
              </a:ext>
            </a:extLst>
          </p:cNvPr>
          <p:cNvCxnSpPr>
            <a:cxnSpLocks/>
          </p:cNvCxnSpPr>
          <p:nvPr/>
        </p:nvCxnSpPr>
        <p:spPr>
          <a:xfrm flipV="1">
            <a:off x="1259632" y="4068688"/>
            <a:ext cx="0" cy="36842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1B02160B-E2F1-0E45-862B-1903514B91C2}"/>
              </a:ext>
            </a:extLst>
          </p:cNvPr>
          <p:cNvSpPr txBox="1"/>
          <p:nvPr/>
        </p:nvSpPr>
        <p:spPr>
          <a:xfrm>
            <a:off x="1172569" y="4315661"/>
            <a:ext cx="154061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350" dirty="0"/>
              <a:t>x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86A773A-3EF2-5144-A666-CDDD28610498}"/>
              </a:ext>
            </a:extLst>
          </p:cNvPr>
          <p:cNvSpPr txBox="1"/>
          <p:nvPr/>
        </p:nvSpPr>
        <p:spPr>
          <a:xfrm>
            <a:off x="453686" y="3810027"/>
            <a:ext cx="154061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350" dirty="0"/>
              <a:t>z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D42B0AC-0AD8-A249-9D48-8A72F4A9E8B6}"/>
              </a:ext>
            </a:extLst>
          </p:cNvPr>
          <p:cNvSpPr txBox="1"/>
          <p:nvPr/>
        </p:nvSpPr>
        <p:spPr>
          <a:xfrm>
            <a:off x="0" y="4713094"/>
            <a:ext cx="154061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350" dirty="0" err="1"/>
              <a:t>x:z</a:t>
            </a:r>
            <a:r>
              <a:rPr lang="en-GB" sz="1350" dirty="0"/>
              <a:t> (voxel size)</a:t>
            </a:r>
          </a:p>
        </p:txBody>
      </p:sp>
    </p:spTree>
    <p:extLst>
      <p:ext uri="{BB962C8B-B14F-4D97-AF65-F5344CB8AC3E}">
        <p14:creationId xmlns:p14="http://schemas.microsoft.com/office/powerpoint/2010/main" val="20649936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10D42-11C0-D649-8A16-031E49652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Slice distance versus slice thickness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C329ADD-5815-1A4C-83E1-2A509DA77968}"/>
              </a:ext>
            </a:extLst>
          </p:cNvPr>
          <p:cNvSpPr txBox="1"/>
          <p:nvPr/>
        </p:nvSpPr>
        <p:spPr>
          <a:xfrm>
            <a:off x="6355414" y="1516310"/>
            <a:ext cx="26142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solidFill>
                  <a:srgbClr val="17375E"/>
                </a:solidFill>
              </a:rPr>
              <a:t>What you see when processing 3D images: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8D25C154-37B8-A84D-ABAE-1EDDE3684BA4}"/>
              </a:ext>
            </a:extLst>
          </p:cNvPr>
          <p:cNvSpPr txBox="1"/>
          <p:nvPr/>
        </p:nvSpPr>
        <p:spPr>
          <a:xfrm>
            <a:off x="351776" y="1516310"/>
            <a:ext cx="46483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solidFill>
                  <a:srgbClr val="17375E"/>
                </a:solidFill>
              </a:rPr>
              <a:t>What you may have measured using microscopy:</a:t>
            </a:r>
          </a:p>
        </p:txBody>
      </p:sp>
      <p:sp>
        <p:nvSpPr>
          <p:cNvPr id="290" name="Content Placeholder 322">
            <a:extLst>
              <a:ext uri="{FF2B5EF4-FFF2-40B4-BE49-F238E27FC236}">
                <a16:creationId xmlns:a16="http://schemas.microsoft.com/office/drawing/2014/main" id="{2E1951CF-A0F4-C24E-AF6E-46EBF89C6D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400" y="5537855"/>
            <a:ext cx="8559986" cy="1131505"/>
          </a:xfrm>
        </p:spPr>
        <p:txBody>
          <a:bodyPr>
            <a:normAutofit/>
          </a:bodyPr>
          <a:lstStyle/>
          <a:p>
            <a:r>
              <a:rPr lang="en-GB" dirty="0"/>
              <a:t>Slice distance and slice thickness may be different but many image processing tools ignore that!</a:t>
            </a:r>
          </a:p>
          <a:p>
            <a:r>
              <a:rPr lang="en-GB" dirty="0" err="1"/>
              <a:t>Undersampling</a:t>
            </a:r>
            <a:r>
              <a:rPr lang="en-GB" dirty="0"/>
              <a:t> (left) is the typical issue.</a:t>
            </a:r>
          </a:p>
        </p:txBody>
      </p:sp>
      <p:grpSp>
        <p:nvGrpSpPr>
          <p:cNvPr id="366" name="Group 365">
            <a:extLst>
              <a:ext uri="{FF2B5EF4-FFF2-40B4-BE49-F238E27FC236}">
                <a16:creationId xmlns:a16="http://schemas.microsoft.com/office/drawing/2014/main" id="{44390226-F273-2E44-B5B8-320B2F6B7F77}"/>
              </a:ext>
            </a:extLst>
          </p:cNvPr>
          <p:cNvGrpSpPr/>
          <p:nvPr/>
        </p:nvGrpSpPr>
        <p:grpSpPr>
          <a:xfrm>
            <a:off x="103274" y="2536176"/>
            <a:ext cx="2687958" cy="2617246"/>
            <a:chOff x="103274" y="2536176"/>
            <a:chExt cx="2687958" cy="2617246"/>
          </a:xfrm>
        </p:grpSpPr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28FB385D-A9FD-3B45-8B09-ABA080D7DED7}"/>
                </a:ext>
              </a:extLst>
            </p:cNvPr>
            <p:cNvCxnSpPr/>
            <p:nvPr/>
          </p:nvCxnSpPr>
          <p:spPr>
            <a:xfrm>
              <a:off x="441571" y="4874061"/>
              <a:ext cx="2349661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Arrow Connector 119">
              <a:extLst>
                <a:ext uri="{FF2B5EF4-FFF2-40B4-BE49-F238E27FC236}">
                  <a16:creationId xmlns:a16="http://schemas.microsoft.com/office/drawing/2014/main" id="{222D7057-7528-E843-9C01-A24F286D776A}"/>
                </a:ext>
              </a:extLst>
            </p:cNvPr>
            <p:cNvCxnSpPr/>
            <p:nvPr/>
          </p:nvCxnSpPr>
          <p:spPr>
            <a:xfrm flipV="1">
              <a:off x="441571" y="2536176"/>
              <a:ext cx="0" cy="233788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1" name="TextBox 120">
                  <a:extLst>
                    <a:ext uri="{FF2B5EF4-FFF2-40B4-BE49-F238E27FC236}">
                      <a16:creationId xmlns:a16="http://schemas.microsoft.com/office/drawing/2014/main" id="{022BDE08-7321-DB45-A4D0-BB86760063C1}"/>
                    </a:ext>
                  </a:extLst>
                </p:cNvPr>
                <p:cNvSpPr txBox="1"/>
                <p:nvPr/>
              </p:nvSpPr>
              <p:spPr>
                <a:xfrm>
                  <a:off x="103274" y="3465557"/>
                  <a:ext cx="16908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i="1">
                            <a:latin typeface="Cambria Math" charset="0"/>
                          </a:rPr>
                          <m:t>𝑧</m:t>
                        </m:r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121" name="TextBox 120">
                  <a:extLst>
                    <a:ext uri="{FF2B5EF4-FFF2-40B4-BE49-F238E27FC236}">
                      <a16:creationId xmlns:a16="http://schemas.microsoft.com/office/drawing/2014/main" id="{022BDE08-7321-DB45-A4D0-BB86760063C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274" y="3465557"/>
                  <a:ext cx="169084" cy="276999"/>
                </a:xfrm>
                <a:prstGeom prst="rect">
                  <a:avLst/>
                </a:prstGeom>
                <a:blipFill>
                  <a:blip r:embed="rId2"/>
                  <a:stretch>
                    <a:fillRect l="-14286" r="-1428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2" name="TextBox 121">
                  <a:extLst>
                    <a:ext uri="{FF2B5EF4-FFF2-40B4-BE49-F238E27FC236}">
                      <a16:creationId xmlns:a16="http://schemas.microsoft.com/office/drawing/2014/main" id="{CF7B5E59-326F-624E-9AEC-3A8EF2FAB9F7}"/>
                    </a:ext>
                  </a:extLst>
                </p:cNvPr>
                <p:cNvSpPr txBox="1"/>
                <p:nvPr/>
              </p:nvSpPr>
              <p:spPr>
                <a:xfrm>
                  <a:off x="1447318" y="4876423"/>
                  <a:ext cx="18332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i="1">
                            <a:latin typeface="Cambria Math" charset="0"/>
                          </a:rPr>
                          <m:t>𝑥</m:t>
                        </m:r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122" name="TextBox 121">
                  <a:extLst>
                    <a:ext uri="{FF2B5EF4-FFF2-40B4-BE49-F238E27FC236}">
                      <a16:creationId xmlns:a16="http://schemas.microsoft.com/office/drawing/2014/main" id="{CF7B5E59-326F-624E-9AEC-3A8EF2FAB9F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47318" y="4876423"/>
                  <a:ext cx="183320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13333" r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65" name="Group 364">
              <a:extLst>
                <a:ext uri="{FF2B5EF4-FFF2-40B4-BE49-F238E27FC236}">
                  <a16:creationId xmlns:a16="http://schemas.microsoft.com/office/drawing/2014/main" id="{2C58BDD7-EF1B-3047-BA3B-5904F60C3B3A}"/>
                </a:ext>
              </a:extLst>
            </p:cNvPr>
            <p:cNvGrpSpPr/>
            <p:nvPr/>
          </p:nvGrpSpPr>
          <p:grpSpPr>
            <a:xfrm>
              <a:off x="641297" y="2743481"/>
              <a:ext cx="1903245" cy="1780447"/>
              <a:chOff x="641297" y="2743481"/>
              <a:chExt cx="1903245" cy="1780447"/>
            </a:xfrm>
          </p:grpSpPr>
          <p:grpSp>
            <p:nvGrpSpPr>
              <p:cNvPr id="299" name="Group 298">
                <a:extLst>
                  <a:ext uri="{FF2B5EF4-FFF2-40B4-BE49-F238E27FC236}">
                    <a16:creationId xmlns:a16="http://schemas.microsoft.com/office/drawing/2014/main" id="{3DA2145E-7BFA-6240-9378-50BFC5DD8A60}"/>
                  </a:ext>
                </a:extLst>
              </p:cNvPr>
              <p:cNvGrpSpPr/>
              <p:nvPr/>
            </p:nvGrpSpPr>
            <p:grpSpPr>
              <a:xfrm>
                <a:off x="641798" y="2743481"/>
                <a:ext cx="1900010" cy="315834"/>
                <a:chOff x="611560" y="2532200"/>
                <a:chExt cx="1732757" cy="288032"/>
              </a:xfrm>
            </p:grpSpPr>
            <p:sp>
              <p:nvSpPr>
                <p:cNvPr id="293" name="Rectangle 292">
                  <a:extLst>
                    <a:ext uri="{FF2B5EF4-FFF2-40B4-BE49-F238E27FC236}">
                      <a16:creationId xmlns:a16="http://schemas.microsoft.com/office/drawing/2014/main" id="{DBFF868C-7DE3-8E4B-83EE-E81F7BE9523D}"/>
                    </a:ext>
                  </a:extLst>
                </p:cNvPr>
                <p:cNvSpPr/>
                <p:nvPr/>
              </p:nvSpPr>
              <p:spPr>
                <a:xfrm>
                  <a:off x="611560" y="2532200"/>
                  <a:ext cx="288032" cy="288032"/>
                </a:xfrm>
                <a:prstGeom prst="rect">
                  <a:avLst/>
                </a:prstGeom>
                <a:solidFill>
                  <a:schemeClr val="tx2">
                    <a:lumMod val="60000"/>
                    <a:lumOff val="40000"/>
                    <a:alpha val="40000"/>
                  </a:schemeClr>
                </a:solidFill>
                <a:ln w="28575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4" name="Rectangle 293">
                  <a:extLst>
                    <a:ext uri="{FF2B5EF4-FFF2-40B4-BE49-F238E27FC236}">
                      <a16:creationId xmlns:a16="http://schemas.microsoft.com/office/drawing/2014/main" id="{D34932B0-9DA5-1040-A980-12A5155AFC99}"/>
                    </a:ext>
                  </a:extLst>
                </p:cNvPr>
                <p:cNvSpPr/>
                <p:nvPr/>
              </p:nvSpPr>
              <p:spPr>
                <a:xfrm>
                  <a:off x="900505" y="2532200"/>
                  <a:ext cx="288032" cy="288032"/>
                </a:xfrm>
                <a:prstGeom prst="rect">
                  <a:avLst/>
                </a:prstGeom>
                <a:solidFill>
                  <a:schemeClr val="tx2">
                    <a:lumMod val="60000"/>
                    <a:lumOff val="40000"/>
                    <a:alpha val="40000"/>
                  </a:schemeClr>
                </a:solidFill>
                <a:ln w="28575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5" name="Rectangle 294">
                  <a:extLst>
                    <a:ext uri="{FF2B5EF4-FFF2-40B4-BE49-F238E27FC236}">
                      <a16:creationId xmlns:a16="http://schemas.microsoft.com/office/drawing/2014/main" id="{5DF1F824-DFE8-D04B-B634-8E0C75B59EAE}"/>
                    </a:ext>
                  </a:extLst>
                </p:cNvPr>
                <p:cNvSpPr/>
                <p:nvPr/>
              </p:nvSpPr>
              <p:spPr>
                <a:xfrm>
                  <a:off x="1189450" y="2532200"/>
                  <a:ext cx="288032" cy="288032"/>
                </a:xfrm>
                <a:prstGeom prst="rect">
                  <a:avLst/>
                </a:prstGeom>
                <a:solidFill>
                  <a:schemeClr val="tx2">
                    <a:lumMod val="60000"/>
                    <a:lumOff val="40000"/>
                    <a:alpha val="40000"/>
                  </a:schemeClr>
                </a:solidFill>
                <a:ln w="28575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6" name="Rectangle 295">
                  <a:extLst>
                    <a:ext uri="{FF2B5EF4-FFF2-40B4-BE49-F238E27FC236}">
                      <a16:creationId xmlns:a16="http://schemas.microsoft.com/office/drawing/2014/main" id="{E348B19E-D780-9642-854C-B08F9BD6EAD3}"/>
                    </a:ext>
                  </a:extLst>
                </p:cNvPr>
                <p:cNvSpPr/>
                <p:nvPr/>
              </p:nvSpPr>
              <p:spPr>
                <a:xfrm>
                  <a:off x="1478394" y="2532200"/>
                  <a:ext cx="288032" cy="288032"/>
                </a:xfrm>
                <a:prstGeom prst="rect">
                  <a:avLst/>
                </a:prstGeom>
                <a:solidFill>
                  <a:schemeClr val="tx2">
                    <a:lumMod val="60000"/>
                    <a:lumOff val="40000"/>
                    <a:alpha val="40000"/>
                  </a:schemeClr>
                </a:solidFill>
                <a:ln w="28575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7" name="Rectangle 296">
                  <a:extLst>
                    <a:ext uri="{FF2B5EF4-FFF2-40B4-BE49-F238E27FC236}">
                      <a16:creationId xmlns:a16="http://schemas.microsoft.com/office/drawing/2014/main" id="{6330FA99-0C83-BD4E-95FC-51DF59749954}"/>
                    </a:ext>
                  </a:extLst>
                </p:cNvPr>
                <p:cNvSpPr/>
                <p:nvPr/>
              </p:nvSpPr>
              <p:spPr>
                <a:xfrm>
                  <a:off x="1767339" y="2532200"/>
                  <a:ext cx="288032" cy="288032"/>
                </a:xfrm>
                <a:prstGeom prst="rect">
                  <a:avLst/>
                </a:prstGeom>
                <a:solidFill>
                  <a:schemeClr val="tx2">
                    <a:lumMod val="60000"/>
                    <a:lumOff val="40000"/>
                    <a:alpha val="40000"/>
                  </a:schemeClr>
                </a:solidFill>
                <a:ln w="28575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8" name="Rectangle 297">
                  <a:extLst>
                    <a:ext uri="{FF2B5EF4-FFF2-40B4-BE49-F238E27FC236}">
                      <a16:creationId xmlns:a16="http://schemas.microsoft.com/office/drawing/2014/main" id="{19893054-1298-754C-B7E2-533567DE0500}"/>
                    </a:ext>
                  </a:extLst>
                </p:cNvPr>
                <p:cNvSpPr/>
                <p:nvPr/>
              </p:nvSpPr>
              <p:spPr>
                <a:xfrm>
                  <a:off x="2056285" y="2532200"/>
                  <a:ext cx="288032" cy="288032"/>
                </a:xfrm>
                <a:prstGeom prst="rect">
                  <a:avLst/>
                </a:prstGeom>
                <a:solidFill>
                  <a:schemeClr val="tx2">
                    <a:lumMod val="60000"/>
                    <a:lumOff val="40000"/>
                    <a:alpha val="40000"/>
                  </a:schemeClr>
                </a:solidFill>
                <a:ln w="28575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00" name="Group 299">
                <a:extLst>
                  <a:ext uri="{FF2B5EF4-FFF2-40B4-BE49-F238E27FC236}">
                    <a16:creationId xmlns:a16="http://schemas.microsoft.com/office/drawing/2014/main" id="{BBBFF9BB-60F0-034B-BE56-6D80EF109559}"/>
                  </a:ext>
                </a:extLst>
              </p:cNvPr>
              <p:cNvGrpSpPr/>
              <p:nvPr/>
            </p:nvGrpSpPr>
            <p:grpSpPr>
              <a:xfrm>
                <a:off x="641297" y="3482048"/>
                <a:ext cx="1900010" cy="315834"/>
                <a:chOff x="611560" y="2532200"/>
                <a:chExt cx="1732757" cy="288032"/>
              </a:xfrm>
            </p:grpSpPr>
            <p:sp>
              <p:nvSpPr>
                <p:cNvPr id="301" name="Rectangle 300">
                  <a:extLst>
                    <a:ext uri="{FF2B5EF4-FFF2-40B4-BE49-F238E27FC236}">
                      <a16:creationId xmlns:a16="http://schemas.microsoft.com/office/drawing/2014/main" id="{06982D24-0731-D341-8F95-1FE67C40A547}"/>
                    </a:ext>
                  </a:extLst>
                </p:cNvPr>
                <p:cNvSpPr/>
                <p:nvPr/>
              </p:nvSpPr>
              <p:spPr>
                <a:xfrm>
                  <a:off x="611560" y="2532200"/>
                  <a:ext cx="288032" cy="288032"/>
                </a:xfrm>
                <a:prstGeom prst="rect">
                  <a:avLst/>
                </a:prstGeom>
                <a:solidFill>
                  <a:schemeClr val="tx2">
                    <a:lumMod val="60000"/>
                    <a:lumOff val="40000"/>
                    <a:alpha val="40000"/>
                  </a:schemeClr>
                </a:solidFill>
                <a:ln w="28575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2" name="Rectangle 301">
                  <a:extLst>
                    <a:ext uri="{FF2B5EF4-FFF2-40B4-BE49-F238E27FC236}">
                      <a16:creationId xmlns:a16="http://schemas.microsoft.com/office/drawing/2014/main" id="{121CFF75-68B9-2D4F-A7C4-2B15C1D5C74A}"/>
                    </a:ext>
                  </a:extLst>
                </p:cNvPr>
                <p:cNvSpPr/>
                <p:nvPr/>
              </p:nvSpPr>
              <p:spPr>
                <a:xfrm>
                  <a:off x="900505" y="2532200"/>
                  <a:ext cx="288032" cy="288032"/>
                </a:xfrm>
                <a:prstGeom prst="rect">
                  <a:avLst/>
                </a:prstGeom>
                <a:solidFill>
                  <a:schemeClr val="tx2">
                    <a:lumMod val="60000"/>
                    <a:lumOff val="40000"/>
                    <a:alpha val="40000"/>
                  </a:schemeClr>
                </a:solidFill>
                <a:ln w="28575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3" name="Rectangle 302">
                  <a:extLst>
                    <a:ext uri="{FF2B5EF4-FFF2-40B4-BE49-F238E27FC236}">
                      <a16:creationId xmlns:a16="http://schemas.microsoft.com/office/drawing/2014/main" id="{DF35CC71-96B1-1E42-91F6-380841CDA86A}"/>
                    </a:ext>
                  </a:extLst>
                </p:cNvPr>
                <p:cNvSpPr/>
                <p:nvPr/>
              </p:nvSpPr>
              <p:spPr>
                <a:xfrm>
                  <a:off x="1189450" y="2532200"/>
                  <a:ext cx="288032" cy="288032"/>
                </a:xfrm>
                <a:prstGeom prst="rect">
                  <a:avLst/>
                </a:prstGeom>
                <a:solidFill>
                  <a:schemeClr val="tx2">
                    <a:lumMod val="60000"/>
                    <a:lumOff val="40000"/>
                    <a:alpha val="40000"/>
                  </a:schemeClr>
                </a:solidFill>
                <a:ln w="28575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4" name="Rectangle 303">
                  <a:extLst>
                    <a:ext uri="{FF2B5EF4-FFF2-40B4-BE49-F238E27FC236}">
                      <a16:creationId xmlns:a16="http://schemas.microsoft.com/office/drawing/2014/main" id="{1D97EA93-89F2-FF45-90D7-24AB5F596442}"/>
                    </a:ext>
                  </a:extLst>
                </p:cNvPr>
                <p:cNvSpPr/>
                <p:nvPr/>
              </p:nvSpPr>
              <p:spPr>
                <a:xfrm>
                  <a:off x="1478394" y="2532200"/>
                  <a:ext cx="288032" cy="288032"/>
                </a:xfrm>
                <a:prstGeom prst="rect">
                  <a:avLst/>
                </a:prstGeom>
                <a:solidFill>
                  <a:schemeClr val="tx2">
                    <a:lumMod val="60000"/>
                    <a:lumOff val="40000"/>
                    <a:alpha val="40000"/>
                  </a:schemeClr>
                </a:solidFill>
                <a:ln w="28575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5" name="Rectangle 304">
                  <a:extLst>
                    <a:ext uri="{FF2B5EF4-FFF2-40B4-BE49-F238E27FC236}">
                      <a16:creationId xmlns:a16="http://schemas.microsoft.com/office/drawing/2014/main" id="{86B9758B-BB0B-824E-BCE1-E1E0948B1819}"/>
                    </a:ext>
                  </a:extLst>
                </p:cNvPr>
                <p:cNvSpPr/>
                <p:nvPr/>
              </p:nvSpPr>
              <p:spPr>
                <a:xfrm>
                  <a:off x="1767339" y="2532200"/>
                  <a:ext cx="288032" cy="288032"/>
                </a:xfrm>
                <a:prstGeom prst="rect">
                  <a:avLst/>
                </a:prstGeom>
                <a:solidFill>
                  <a:schemeClr val="tx2">
                    <a:lumMod val="60000"/>
                    <a:lumOff val="40000"/>
                    <a:alpha val="40000"/>
                  </a:schemeClr>
                </a:solidFill>
                <a:ln w="28575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6" name="Rectangle 305">
                  <a:extLst>
                    <a:ext uri="{FF2B5EF4-FFF2-40B4-BE49-F238E27FC236}">
                      <a16:creationId xmlns:a16="http://schemas.microsoft.com/office/drawing/2014/main" id="{5AA83A74-1AC6-AD49-B93E-9570818D313C}"/>
                    </a:ext>
                  </a:extLst>
                </p:cNvPr>
                <p:cNvSpPr/>
                <p:nvPr/>
              </p:nvSpPr>
              <p:spPr>
                <a:xfrm>
                  <a:off x="2056285" y="2532200"/>
                  <a:ext cx="288032" cy="288032"/>
                </a:xfrm>
                <a:prstGeom prst="rect">
                  <a:avLst/>
                </a:prstGeom>
                <a:solidFill>
                  <a:schemeClr val="tx2">
                    <a:lumMod val="60000"/>
                    <a:lumOff val="40000"/>
                    <a:alpha val="40000"/>
                  </a:schemeClr>
                </a:solidFill>
                <a:ln w="28575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07" name="Group 306">
                <a:extLst>
                  <a:ext uri="{FF2B5EF4-FFF2-40B4-BE49-F238E27FC236}">
                    <a16:creationId xmlns:a16="http://schemas.microsoft.com/office/drawing/2014/main" id="{6DBEDCE6-26E4-A948-9777-2E1745FEAC84}"/>
                  </a:ext>
                </a:extLst>
              </p:cNvPr>
              <p:cNvGrpSpPr/>
              <p:nvPr/>
            </p:nvGrpSpPr>
            <p:grpSpPr>
              <a:xfrm>
                <a:off x="644532" y="4208094"/>
                <a:ext cx="1900010" cy="315834"/>
                <a:chOff x="611560" y="2532200"/>
                <a:chExt cx="1732757" cy="288032"/>
              </a:xfrm>
            </p:grpSpPr>
            <p:sp>
              <p:nvSpPr>
                <p:cNvPr id="308" name="Rectangle 307">
                  <a:extLst>
                    <a:ext uri="{FF2B5EF4-FFF2-40B4-BE49-F238E27FC236}">
                      <a16:creationId xmlns:a16="http://schemas.microsoft.com/office/drawing/2014/main" id="{8D8DF5B2-45E4-DC49-A695-0E68656E818A}"/>
                    </a:ext>
                  </a:extLst>
                </p:cNvPr>
                <p:cNvSpPr/>
                <p:nvPr/>
              </p:nvSpPr>
              <p:spPr>
                <a:xfrm>
                  <a:off x="611560" y="2532200"/>
                  <a:ext cx="288032" cy="288032"/>
                </a:xfrm>
                <a:prstGeom prst="rect">
                  <a:avLst/>
                </a:prstGeom>
                <a:solidFill>
                  <a:schemeClr val="tx2">
                    <a:lumMod val="60000"/>
                    <a:lumOff val="40000"/>
                    <a:alpha val="40000"/>
                  </a:schemeClr>
                </a:solidFill>
                <a:ln w="28575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9" name="Rectangle 308">
                  <a:extLst>
                    <a:ext uri="{FF2B5EF4-FFF2-40B4-BE49-F238E27FC236}">
                      <a16:creationId xmlns:a16="http://schemas.microsoft.com/office/drawing/2014/main" id="{D6ADE83E-10BF-494E-90FF-7D5143F34B9D}"/>
                    </a:ext>
                  </a:extLst>
                </p:cNvPr>
                <p:cNvSpPr/>
                <p:nvPr/>
              </p:nvSpPr>
              <p:spPr>
                <a:xfrm>
                  <a:off x="900505" y="2532200"/>
                  <a:ext cx="288032" cy="288032"/>
                </a:xfrm>
                <a:prstGeom prst="rect">
                  <a:avLst/>
                </a:prstGeom>
                <a:solidFill>
                  <a:schemeClr val="tx2">
                    <a:lumMod val="60000"/>
                    <a:lumOff val="40000"/>
                    <a:alpha val="40000"/>
                  </a:schemeClr>
                </a:solidFill>
                <a:ln w="28575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0" name="Rectangle 309">
                  <a:extLst>
                    <a:ext uri="{FF2B5EF4-FFF2-40B4-BE49-F238E27FC236}">
                      <a16:creationId xmlns:a16="http://schemas.microsoft.com/office/drawing/2014/main" id="{A77F9A89-BE78-E14B-875B-AD0E9A0BA9DC}"/>
                    </a:ext>
                  </a:extLst>
                </p:cNvPr>
                <p:cNvSpPr/>
                <p:nvPr/>
              </p:nvSpPr>
              <p:spPr>
                <a:xfrm>
                  <a:off x="1189450" y="2532200"/>
                  <a:ext cx="288032" cy="288032"/>
                </a:xfrm>
                <a:prstGeom prst="rect">
                  <a:avLst/>
                </a:prstGeom>
                <a:solidFill>
                  <a:schemeClr val="tx2">
                    <a:lumMod val="60000"/>
                    <a:lumOff val="40000"/>
                    <a:alpha val="40000"/>
                  </a:schemeClr>
                </a:solidFill>
                <a:ln w="28575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1" name="Rectangle 310">
                  <a:extLst>
                    <a:ext uri="{FF2B5EF4-FFF2-40B4-BE49-F238E27FC236}">
                      <a16:creationId xmlns:a16="http://schemas.microsoft.com/office/drawing/2014/main" id="{1F089B8A-3296-BF4D-B20C-571AB8BD37E6}"/>
                    </a:ext>
                  </a:extLst>
                </p:cNvPr>
                <p:cNvSpPr/>
                <p:nvPr/>
              </p:nvSpPr>
              <p:spPr>
                <a:xfrm>
                  <a:off x="1478394" y="2532200"/>
                  <a:ext cx="288032" cy="288032"/>
                </a:xfrm>
                <a:prstGeom prst="rect">
                  <a:avLst/>
                </a:prstGeom>
                <a:solidFill>
                  <a:schemeClr val="tx2">
                    <a:lumMod val="60000"/>
                    <a:lumOff val="40000"/>
                    <a:alpha val="40000"/>
                  </a:schemeClr>
                </a:solidFill>
                <a:ln w="28575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2" name="Rectangle 311">
                  <a:extLst>
                    <a:ext uri="{FF2B5EF4-FFF2-40B4-BE49-F238E27FC236}">
                      <a16:creationId xmlns:a16="http://schemas.microsoft.com/office/drawing/2014/main" id="{9F494A9D-2613-7345-85BC-1022E9AB943C}"/>
                    </a:ext>
                  </a:extLst>
                </p:cNvPr>
                <p:cNvSpPr/>
                <p:nvPr/>
              </p:nvSpPr>
              <p:spPr>
                <a:xfrm>
                  <a:off x="1767339" y="2532200"/>
                  <a:ext cx="288032" cy="288032"/>
                </a:xfrm>
                <a:prstGeom prst="rect">
                  <a:avLst/>
                </a:prstGeom>
                <a:solidFill>
                  <a:schemeClr val="tx2">
                    <a:lumMod val="60000"/>
                    <a:lumOff val="40000"/>
                    <a:alpha val="40000"/>
                  </a:schemeClr>
                </a:solidFill>
                <a:ln w="28575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3" name="Rectangle 312">
                  <a:extLst>
                    <a:ext uri="{FF2B5EF4-FFF2-40B4-BE49-F238E27FC236}">
                      <a16:creationId xmlns:a16="http://schemas.microsoft.com/office/drawing/2014/main" id="{643C61B1-4707-7C41-B3D4-D49BBBFBD93D}"/>
                    </a:ext>
                  </a:extLst>
                </p:cNvPr>
                <p:cNvSpPr/>
                <p:nvPr/>
              </p:nvSpPr>
              <p:spPr>
                <a:xfrm>
                  <a:off x="2056285" y="2532200"/>
                  <a:ext cx="288032" cy="288032"/>
                </a:xfrm>
                <a:prstGeom prst="rect">
                  <a:avLst/>
                </a:prstGeom>
                <a:solidFill>
                  <a:schemeClr val="tx2">
                    <a:lumMod val="60000"/>
                    <a:lumOff val="40000"/>
                    <a:alpha val="40000"/>
                  </a:schemeClr>
                </a:solidFill>
                <a:ln w="28575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367" name="Group 366">
            <a:extLst>
              <a:ext uri="{FF2B5EF4-FFF2-40B4-BE49-F238E27FC236}">
                <a16:creationId xmlns:a16="http://schemas.microsoft.com/office/drawing/2014/main" id="{EF309AD0-0113-6741-8BA7-DB43BE8C3DC5}"/>
              </a:ext>
            </a:extLst>
          </p:cNvPr>
          <p:cNvGrpSpPr/>
          <p:nvPr/>
        </p:nvGrpSpPr>
        <p:grpSpPr>
          <a:xfrm>
            <a:off x="2843808" y="2536176"/>
            <a:ext cx="2687958" cy="2617246"/>
            <a:chOff x="2843808" y="2536176"/>
            <a:chExt cx="2687958" cy="2617246"/>
          </a:xfrm>
        </p:grpSpPr>
        <p:cxnSp>
          <p:nvCxnSpPr>
            <p:cNvPr id="214" name="Straight Arrow Connector 213">
              <a:extLst>
                <a:ext uri="{FF2B5EF4-FFF2-40B4-BE49-F238E27FC236}">
                  <a16:creationId xmlns:a16="http://schemas.microsoft.com/office/drawing/2014/main" id="{B3E2CFC7-3112-A347-8947-671D02613852}"/>
                </a:ext>
              </a:extLst>
            </p:cNvPr>
            <p:cNvCxnSpPr/>
            <p:nvPr/>
          </p:nvCxnSpPr>
          <p:spPr>
            <a:xfrm>
              <a:off x="3182105" y="4874061"/>
              <a:ext cx="2349661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Arrow Connector 214">
              <a:extLst>
                <a:ext uri="{FF2B5EF4-FFF2-40B4-BE49-F238E27FC236}">
                  <a16:creationId xmlns:a16="http://schemas.microsoft.com/office/drawing/2014/main" id="{3772372B-41ED-F14F-B446-0A9071553F25}"/>
                </a:ext>
              </a:extLst>
            </p:cNvPr>
            <p:cNvCxnSpPr/>
            <p:nvPr/>
          </p:nvCxnSpPr>
          <p:spPr>
            <a:xfrm flipV="1">
              <a:off x="3182105" y="2536176"/>
              <a:ext cx="0" cy="233788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6" name="TextBox 215">
                  <a:extLst>
                    <a:ext uri="{FF2B5EF4-FFF2-40B4-BE49-F238E27FC236}">
                      <a16:creationId xmlns:a16="http://schemas.microsoft.com/office/drawing/2014/main" id="{9C54811D-05FE-0C42-9352-A1191BEB4555}"/>
                    </a:ext>
                  </a:extLst>
                </p:cNvPr>
                <p:cNvSpPr txBox="1"/>
                <p:nvPr/>
              </p:nvSpPr>
              <p:spPr>
                <a:xfrm>
                  <a:off x="2843808" y="3465557"/>
                  <a:ext cx="16908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i="1">
                            <a:latin typeface="Cambria Math" charset="0"/>
                          </a:rPr>
                          <m:t>𝑧</m:t>
                        </m:r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216" name="TextBox 215">
                  <a:extLst>
                    <a:ext uri="{FF2B5EF4-FFF2-40B4-BE49-F238E27FC236}">
                      <a16:creationId xmlns:a16="http://schemas.microsoft.com/office/drawing/2014/main" id="{9C54811D-05FE-0C42-9352-A1191BEB455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43808" y="3465557"/>
                  <a:ext cx="169084" cy="276999"/>
                </a:xfrm>
                <a:prstGeom prst="rect">
                  <a:avLst/>
                </a:prstGeom>
                <a:blipFill>
                  <a:blip r:embed="rId2"/>
                  <a:stretch>
                    <a:fillRect l="-14286" r="-1428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7" name="TextBox 216">
                  <a:extLst>
                    <a:ext uri="{FF2B5EF4-FFF2-40B4-BE49-F238E27FC236}">
                      <a16:creationId xmlns:a16="http://schemas.microsoft.com/office/drawing/2014/main" id="{05CBE843-6BAB-E744-B270-BBCDB9D9D0D0}"/>
                    </a:ext>
                  </a:extLst>
                </p:cNvPr>
                <p:cNvSpPr txBox="1"/>
                <p:nvPr/>
              </p:nvSpPr>
              <p:spPr>
                <a:xfrm>
                  <a:off x="4187852" y="4876423"/>
                  <a:ext cx="18332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i="1">
                            <a:latin typeface="Cambria Math" charset="0"/>
                          </a:rPr>
                          <m:t>𝑥</m:t>
                        </m:r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217" name="TextBox 216">
                  <a:extLst>
                    <a:ext uri="{FF2B5EF4-FFF2-40B4-BE49-F238E27FC236}">
                      <a16:creationId xmlns:a16="http://schemas.microsoft.com/office/drawing/2014/main" id="{05CBE843-6BAB-E744-B270-BBCDB9D9D0D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87852" y="4876423"/>
                  <a:ext cx="183320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20000" r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64" name="Group 363">
              <a:extLst>
                <a:ext uri="{FF2B5EF4-FFF2-40B4-BE49-F238E27FC236}">
                  <a16:creationId xmlns:a16="http://schemas.microsoft.com/office/drawing/2014/main" id="{1D51C812-BE2E-2C49-962B-C3B1DFE33CDD}"/>
                </a:ext>
              </a:extLst>
            </p:cNvPr>
            <p:cNvGrpSpPr/>
            <p:nvPr/>
          </p:nvGrpSpPr>
          <p:grpSpPr>
            <a:xfrm>
              <a:off x="3435357" y="2702753"/>
              <a:ext cx="1928731" cy="2061518"/>
              <a:chOff x="3435357" y="2702753"/>
              <a:chExt cx="1928731" cy="2061518"/>
            </a:xfrm>
          </p:grpSpPr>
          <p:grpSp>
            <p:nvGrpSpPr>
              <p:cNvPr id="314" name="Group 313">
                <a:extLst>
                  <a:ext uri="{FF2B5EF4-FFF2-40B4-BE49-F238E27FC236}">
                    <a16:creationId xmlns:a16="http://schemas.microsoft.com/office/drawing/2014/main" id="{52CDB951-654D-C144-A757-AFFC3C4C5213}"/>
                  </a:ext>
                </a:extLst>
              </p:cNvPr>
              <p:cNvGrpSpPr/>
              <p:nvPr/>
            </p:nvGrpSpPr>
            <p:grpSpPr>
              <a:xfrm>
                <a:off x="3435357" y="2702753"/>
                <a:ext cx="1900010" cy="883374"/>
                <a:chOff x="611560" y="2532200"/>
                <a:chExt cx="1732757" cy="288032"/>
              </a:xfrm>
            </p:grpSpPr>
            <p:sp>
              <p:nvSpPr>
                <p:cNvPr id="315" name="Rectangle 314">
                  <a:extLst>
                    <a:ext uri="{FF2B5EF4-FFF2-40B4-BE49-F238E27FC236}">
                      <a16:creationId xmlns:a16="http://schemas.microsoft.com/office/drawing/2014/main" id="{247A894C-17C8-DC45-92F1-36B07406D717}"/>
                    </a:ext>
                  </a:extLst>
                </p:cNvPr>
                <p:cNvSpPr/>
                <p:nvPr/>
              </p:nvSpPr>
              <p:spPr>
                <a:xfrm>
                  <a:off x="611560" y="2532200"/>
                  <a:ext cx="288032" cy="288032"/>
                </a:xfrm>
                <a:prstGeom prst="rect">
                  <a:avLst/>
                </a:prstGeom>
                <a:solidFill>
                  <a:schemeClr val="tx2">
                    <a:lumMod val="60000"/>
                    <a:lumOff val="40000"/>
                    <a:alpha val="40000"/>
                  </a:schemeClr>
                </a:solidFill>
                <a:ln w="28575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6" name="Rectangle 315">
                  <a:extLst>
                    <a:ext uri="{FF2B5EF4-FFF2-40B4-BE49-F238E27FC236}">
                      <a16:creationId xmlns:a16="http://schemas.microsoft.com/office/drawing/2014/main" id="{2005B4E9-DA26-4748-AB4F-9D06AE33DAE0}"/>
                    </a:ext>
                  </a:extLst>
                </p:cNvPr>
                <p:cNvSpPr/>
                <p:nvPr/>
              </p:nvSpPr>
              <p:spPr>
                <a:xfrm>
                  <a:off x="900505" y="2532200"/>
                  <a:ext cx="288032" cy="288032"/>
                </a:xfrm>
                <a:prstGeom prst="rect">
                  <a:avLst/>
                </a:prstGeom>
                <a:solidFill>
                  <a:schemeClr val="tx2">
                    <a:lumMod val="60000"/>
                    <a:lumOff val="40000"/>
                    <a:alpha val="40000"/>
                  </a:schemeClr>
                </a:solidFill>
                <a:ln w="28575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7" name="Rectangle 316">
                  <a:extLst>
                    <a:ext uri="{FF2B5EF4-FFF2-40B4-BE49-F238E27FC236}">
                      <a16:creationId xmlns:a16="http://schemas.microsoft.com/office/drawing/2014/main" id="{82F901EC-94FC-A241-B06E-E011F7C3ECB9}"/>
                    </a:ext>
                  </a:extLst>
                </p:cNvPr>
                <p:cNvSpPr/>
                <p:nvPr/>
              </p:nvSpPr>
              <p:spPr>
                <a:xfrm>
                  <a:off x="1189450" y="2532200"/>
                  <a:ext cx="288032" cy="288032"/>
                </a:xfrm>
                <a:prstGeom prst="rect">
                  <a:avLst/>
                </a:prstGeom>
                <a:solidFill>
                  <a:schemeClr val="tx2">
                    <a:lumMod val="60000"/>
                    <a:lumOff val="40000"/>
                    <a:alpha val="40000"/>
                  </a:schemeClr>
                </a:solidFill>
                <a:ln w="28575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8" name="Rectangle 317">
                  <a:extLst>
                    <a:ext uri="{FF2B5EF4-FFF2-40B4-BE49-F238E27FC236}">
                      <a16:creationId xmlns:a16="http://schemas.microsoft.com/office/drawing/2014/main" id="{144EF3CB-7C49-704E-BE78-FA6F2333DC3D}"/>
                    </a:ext>
                  </a:extLst>
                </p:cNvPr>
                <p:cNvSpPr/>
                <p:nvPr/>
              </p:nvSpPr>
              <p:spPr>
                <a:xfrm>
                  <a:off x="1478394" y="2532200"/>
                  <a:ext cx="288032" cy="288032"/>
                </a:xfrm>
                <a:prstGeom prst="rect">
                  <a:avLst/>
                </a:prstGeom>
                <a:solidFill>
                  <a:schemeClr val="tx2">
                    <a:lumMod val="60000"/>
                    <a:lumOff val="40000"/>
                    <a:alpha val="40000"/>
                  </a:schemeClr>
                </a:solidFill>
                <a:ln w="28575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9" name="Rectangle 318">
                  <a:extLst>
                    <a:ext uri="{FF2B5EF4-FFF2-40B4-BE49-F238E27FC236}">
                      <a16:creationId xmlns:a16="http://schemas.microsoft.com/office/drawing/2014/main" id="{6A9B9DD6-58F0-C24B-9795-FFCA211DEA10}"/>
                    </a:ext>
                  </a:extLst>
                </p:cNvPr>
                <p:cNvSpPr/>
                <p:nvPr/>
              </p:nvSpPr>
              <p:spPr>
                <a:xfrm>
                  <a:off x="1767339" y="2532200"/>
                  <a:ext cx="288032" cy="288032"/>
                </a:xfrm>
                <a:prstGeom prst="rect">
                  <a:avLst/>
                </a:prstGeom>
                <a:solidFill>
                  <a:schemeClr val="tx2">
                    <a:lumMod val="60000"/>
                    <a:lumOff val="40000"/>
                    <a:alpha val="40000"/>
                  </a:schemeClr>
                </a:solidFill>
                <a:ln w="28575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0" name="Rectangle 319">
                  <a:extLst>
                    <a:ext uri="{FF2B5EF4-FFF2-40B4-BE49-F238E27FC236}">
                      <a16:creationId xmlns:a16="http://schemas.microsoft.com/office/drawing/2014/main" id="{8F0E05AC-4C7C-3542-B4A3-62BF68F07921}"/>
                    </a:ext>
                  </a:extLst>
                </p:cNvPr>
                <p:cNvSpPr/>
                <p:nvPr/>
              </p:nvSpPr>
              <p:spPr>
                <a:xfrm>
                  <a:off x="2056285" y="2532200"/>
                  <a:ext cx="288032" cy="288032"/>
                </a:xfrm>
                <a:prstGeom prst="rect">
                  <a:avLst/>
                </a:prstGeom>
                <a:solidFill>
                  <a:schemeClr val="tx2">
                    <a:lumMod val="60000"/>
                    <a:lumOff val="40000"/>
                    <a:alpha val="40000"/>
                  </a:schemeClr>
                </a:solidFill>
                <a:ln w="28575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28" name="Group 327">
                <a:extLst>
                  <a:ext uri="{FF2B5EF4-FFF2-40B4-BE49-F238E27FC236}">
                    <a16:creationId xmlns:a16="http://schemas.microsoft.com/office/drawing/2014/main" id="{9278FCBD-2A83-5340-94EA-4BB4817FA0BB}"/>
                  </a:ext>
                </a:extLst>
              </p:cNvPr>
              <p:cNvGrpSpPr/>
              <p:nvPr/>
            </p:nvGrpSpPr>
            <p:grpSpPr>
              <a:xfrm>
                <a:off x="3464078" y="3258737"/>
                <a:ext cx="1900010" cy="883374"/>
                <a:chOff x="611560" y="2532200"/>
                <a:chExt cx="1732757" cy="288032"/>
              </a:xfrm>
            </p:grpSpPr>
            <p:sp>
              <p:nvSpPr>
                <p:cNvPr id="329" name="Rectangle 328">
                  <a:extLst>
                    <a:ext uri="{FF2B5EF4-FFF2-40B4-BE49-F238E27FC236}">
                      <a16:creationId xmlns:a16="http://schemas.microsoft.com/office/drawing/2014/main" id="{06A275E7-05DB-A74E-8238-15C1021A574C}"/>
                    </a:ext>
                  </a:extLst>
                </p:cNvPr>
                <p:cNvSpPr/>
                <p:nvPr/>
              </p:nvSpPr>
              <p:spPr>
                <a:xfrm>
                  <a:off x="611560" y="2532200"/>
                  <a:ext cx="288032" cy="288032"/>
                </a:xfrm>
                <a:prstGeom prst="rect">
                  <a:avLst/>
                </a:prstGeom>
                <a:solidFill>
                  <a:schemeClr val="tx2">
                    <a:lumMod val="60000"/>
                    <a:lumOff val="40000"/>
                    <a:alpha val="40000"/>
                  </a:schemeClr>
                </a:solidFill>
                <a:ln w="28575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0" name="Rectangle 329">
                  <a:extLst>
                    <a:ext uri="{FF2B5EF4-FFF2-40B4-BE49-F238E27FC236}">
                      <a16:creationId xmlns:a16="http://schemas.microsoft.com/office/drawing/2014/main" id="{9E6C2D94-581A-0D41-9EB4-6ABA5A3CF0A2}"/>
                    </a:ext>
                  </a:extLst>
                </p:cNvPr>
                <p:cNvSpPr/>
                <p:nvPr/>
              </p:nvSpPr>
              <p:spPr>
                <a:xfrm>
                  <a:off x="900505" y="2532200"/>
                  <a:ext cx="288032" cy="288032"/>
                </a:xfrm>
                <a:prstGeom prst="rect">
                  <a:avLst/>
                </a:prstGeom>
                <a:solidFill>
                  <a:schemeClr val="tx2">
                    <a:lumMod val="60000"/>
                    <a:lumOff val="40000"/>
                    <a:alpha val="40000"/>
                  </a:schemeClr>
                </a:solidFill>
                <a:ln w="28575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1" name="Rectangle 330">
                  <a:extLst>
                    <a:ext uri="{FF2B5EF4-FFF2-40B4-BE49-F238E27FC236}">
                      <a16:creationId xmlns:a16="http://schemas.microsoft.com/office/drawing/2014/main" id="{0E67BACC-A138-6F42-B1FC-50CEB5B06AE7}"/>
                    </a:ext>
                  </a:extLst>
                </p:cNvPr>
                <p:cNvSpPr/>
                <p:nvPr/>
              </p:nvSpPr>
              <p:spPr>
                <a:xfrm>
                  <a:off x="1189450" y="2532200"/>
                  <a:ext cx="288032" cy="288032"/>
                </a:xfrm>
                <a:prstGeom prst="rect">
                  <a:avLst/>
                </a:prstGeom>
                <a:solidFill>
                  <a:schemeClr val="tx2">
                    <a:lumMod val="60000"/>
                    <a:lumOff val="40000"/>
                    <a:alpha val="40000"/>
                  </a:schemeClr>
                </a:solidFill>
                <a:ln w="28575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2" name="Rectangle 331">
                  <a:extLst>
                    <a:ext uri="{FF2B5EF4-FFF2-40B4-BE49-F238E27FC236}">
                      <a16:creationId xmlns:a16="http://schemas.microsoft.com/office/drawing/2014/main" id="{B7EA022E-ED61-A24B-A630-008FAEE7AC0F}"/>
                    </a:ext>
                  </a:extLst>
                </p:cNvPr>
                <p:cNvSpPr/>
                <p:nvPr/>
              </p:nvSpPr>
              <p:spPr>
                <a:xfrm>
                  <a:off x="1478394" y="2532200"/>
                  <a:ext cx="288032" cy="288032"/>
                </a:xfrm>
                <a:prstGeom prst="rect">
                  <a:avLst/>
                </a:prstGeom>
                <a:solidFill>
                  <a:schemeClr val="tx2">
                    <a:lumMod val="60000"/>
                    <a:lumOff val="40000"/>
                    <a:alpha val="40000"/>
                  </a:schemeClr>
                </a:solidFill>
                <a:ln w="28575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3" name="Rectangle 332">
                  <a:extLst>
                    <a:ext uri="{FF2B5EF4-FFF2-40B4-BE49-F238E27FC236}">
                      <a16:creationId xmlns:a16="http://schemas.microsoft.com/office/drawing/2014/main" id="{0D74C940-2F88-2C48-B669-5DF7CCEE4FBF}"/>
                    </a:ext>
                  </a:extLst>
                </p:cNvPr>
                <p:cNvSpPr/>
                <p:nvPr/>
              </p:nvSpPr>
              <p:spPr>
                <a:xfrm>
                  <a:off x="1767339" y="2532200"/>
                  <a:ext cx="288032" cy="288032"/>
                </a:xfrm>
                <a:prstGeom prst="rect">
                  <a:avLst/>
                </a:prstGeom>
                <a:solidFill>
                  <a:schemeClr val="tx2">
                    <a:lumMod val="60000"/>
                    <a:lumOff val="40000"/>
                    <a:alpha val="40000"/>
                  </a:schemeClr>
                </a:solidFill>
                <a:ln w="28575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4" name="Rectangle 333">
                  <a:extLst>
                    <a:ext uri="{FF2B5EF4-FFF2-40B4-BE49-F238E27FC236}">
                      <a16:creationId xmlns:a16="http://schemas.microsoft.com/office/drawing/2014/main" id="{BD4A9773-CEB4-EC44-A08C-05DE27E949D3}"/>
                    </a:ext>
                  </a:extLst>
                </p:cNvPr>
                <p:cNvSpPr/>
                <p:nvPr/>
              </p:nvSpPr>
              <p:spPr>
                <a:xfrm>
                  <a:off x="2056285" y="2532200"/>
                  <a:ext cx="288032" cy="288032"/>
                </a:xfrm>
                <a:prstGeom prst="rect">
                  <a:avLst/>
                </a:prstGeom>
                <a:solidFill>
                  <a:schemeClr val="tx2">
                    <a:lumMod val="60000"/>
                    <a:lumOff val="40000"/>
                    <a:alpha val="40000"/>
                  </a:schemeClr>
                </a:solidFill>
                <a:ln w="28575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35" name="Group 334">
                <a:extLst>
                  <a:ext uri="{FF2B5EF4-FFF2-40B4-BE49-F238E27FC236}">
                    <a16:creationId xmlns:a16="http://schemas.microsoft.com/office/drawing/2014/main" id="{01DBE149-1176-2045-BCA9-61012E46CC4B}"/>
                  </a:ext>
                </a:extLst>
              </p:cNvPr>
              <p:cNvGrpSpPr/>
              <p:nvPr/>
            </p:nvGrpSpPr>
            <p:grpSpPr>
              <a:xfrm>
                <a:off x="3437359" y="3880897"/>
                <a:ext cx="1900010" cy="883374"/>
                <a:chOff x="611560" y="2532200"/>
                <a:chExt cx="1732757" cy="288032"/>
              </a:xfrm>
            </p:grpSpPr>
            <p:sp>
              <p:nvSpPr>
                <p:cNvPr id="336" name="Rectangle 335">
                  <a:extLst>
                    <a:ext uri="{FF2B5EF4-FFF2-40B4-BE49-F238E27FC236}">
                      <a16:creationId xmlns:a16="http://schemas.microsoft.com/office/drawing/2014/main" id="{C5FB3C1B-F724-B14F-A724-F8A864B82F43}"/>
                    </a:ext>
                  </a:extLst>
                </p:cNvPr>
                <p:cNvSpPr/>
                <p:nvPr/>
              </p:nvSpPr>
              <p:spPr>
                <a:xfrm>
                  <a:off x="611560" y="2532200"/>
                  <a:ext cx="288032" cy="288032"/>
                </a:xfrm>
                <a:prstGeom prst="rect">
                  <a:avLst/>
                </a:prstGeom>
                <a:solidFill>
                  <a:schemeClr val="tx2">
                    <a:lumMod val="60000"/>
                    <a:lumOff val="40000"/>
                    <a:alpha val="40000"/>
                  </a:schemeClr>
                </a:solidFill>
                <a:ln w="28575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7" name="Rectangle 336">
                  <a:extLst>
                    <a:ext uri="{FF2B5EF4-FFF2-40B4-BE49-F238E27FC236}">
                      <a16:creationId xmlns:a16="http://schemas.microsoft.com/office/drawing/2014/main" id="{8C1F7E8F-CCA9-EB42-BB61-6AB471241D08}"/>
                    </a:ext>
                  </a:extLst>
                </p:cNvPr>
                <p:cNvSpPr/>
                <p:nvPr/>
              </p:nvSpPr>
              <p:spPr>
                <a:xfrm>
                  <a:off x="900505" y="2532200"/>
                  <a:ext cx="288032" cy="288032"/>
                </a:xfrm>
                <a:prstGeom prst="rect">
                  <a:avLst/>
                </a:prstGeom>
                <a:solidFill>
                  <a:schemeClr val="tx2">
                    <a:lumMod val="60000"/>
                    <a:lumOff val="40000"/>
                    <a:alpha val="40000"/>
                  </a:schemeClr>
                </a:solidFill>
                <a:ln w="28575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8" name="Rectangle 337">
                  <a:extLst>
                    <a:ext uri="{FF2B5EF4-FFF2-40B4-BE49-F238E27FC236}">
                      <a16:creationId xmlns:a16="http://schemas.microsoft.com/office/drawing/2014/main" id="{CB46483E-DD23-CD46-ADE0-904D5C337847}"/>
                    </a:ext>
                  </a:extLst>
                </p:cNvPr>
                <p:cNvSpPr/>
                <p:nvPr/>
              </p:nvSpPr>
              <p:spPr>
                <a:xfrm>
                  <a:off x="1189450" y="2532200"/>
                  <a:ext cx="288032" cy="288032"/>
                </a:xfrm>
                <a:prstGeom prst="rect">
                  <a:avLst/>
                </a:prstGeom>
                <a:solidFill>
                  <a:schemeClr val="tx2">
                    <a:lumMod val="60000"/>
                    <a:lumOff val="40000"/>
                    <a:alpha val="40000"/>
                  </a:schemeClr>
                </a:solidFill>
                <a:ln w="28575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9" name="Rectangle 338">
                  <a:extLst>
                    <a:ext uri="{FF2B5EF4-FFF2-40B4-BE49-F238E27FC236}">
                      <a16:creationId xmlns:a16="http://schemas.microsoft.com/office/drawing/2014/main" id="{F7284650-6128-A047-92A1-24BC2EB746B5}"/>
                    </a:ext>
                  </a:extLst>
                </p:cNvPr>
                <p:cNvSpPr/>
                <p:nvPr/>
              </p:nvSpPr>
              <p:spPr>
                <a:xfrm>
                  <a:off x="1478394" y="2532200"/>
                  <a:ext cx="288032" cy="288032"/>
                </a:xfrm>
                <a:prstGeom prst="rect">
                  <a:avLst/>
                </a:prstGeom>
                <a:solidFill>
                  <a:schemeClr val="tx2">
                    <a:lumMod val="60000"/>
                    <a:lumOff val="40000"/>
                    <a:alpha val="40000"/>
                  </a:schemeClr>
                </a:solidFill>
                <a:ln w="28575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0" name="Rectangle 339">
                  <a:extLst>
                    <a:ext uri="{FF2B5EF4-FFF2-40B4-BE49-F238E27FC236}">
                      <a16:creationId xmlns:a16="http://schemas.microsoft.com/office/drawing/2014/main" id="{0087E00D-A949-794E-900C-00AA8ADFD3A5}"/>
                    </a:ext>
                  </a:extLst>
                </p:cNvPr>
                <p:cNvSpPr/>
                <p:nvPr/>
              </p:nvSpPr>
              <p:spPr>
                <a:xfrm>
                  <a:off x="1767339" y="2532200"/>
                  <a:ext cx="288032" cy="288032"/>
                </a:xfrm>
                <a:prstGeom prst="rect">
                  <a:avLst/>
                </a:prstGeom>
                <a:solidFill>
                  <a:schemeClr val="tx2">
                    <a:lumMod val="60000"/>
                    <a:lumOff val="40000"/>
                    <a:alpha val="40000"/>
                  </a:schemeClr>
                </a:solidFill>
                <a:ln w="28575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1" name="Rectangle 340">
                  <a:extLst>
                    <a:ext uri="{FF2B5EF4-FFF2-40B4-BE49-F238E27FC236}">
                      <a16:creationId xmlns:a16="http://schemas.microsoft.com/office/drawing/2014/main" id="{FF8050BA-D3E5-F444-81DE-07F021AE4865}"/>
                    </a:ext>
                  </a:extLst>
                </p:cNvPr>
                <p:cNvSpPr/>
                <p:nvPr/>
              </p:nvSpPr>
              <p:spPr>
                <a:xfrm>
                  <a:off x="2056285" y="2532200"/>
                  <a:ext cx="288032" cy="288032"/>
                </a:xfrm>
                <a:prstGeom prst="rect">
                  <a:avLst/>
                </a:prstGeom>
                <a:solidFill>
                  <a:schemeClr val="tx2">
                    <a:lumMod val="60000"/>
                    <a:lumOff val="40000"/>
                    <a:alpha val="40000"/>
                  </a:schemeClr>
                </a:solidFill>
                <a:ln w="28575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368" name="Group 367">
            <a:extLst>
              <a:ext uri="{FF2B5EF4-FFF2-40B4-BE49-F238E27FC236}">
                <a16:creationId xmlns:a16="http://schemas.microsoft.com/office/drawing/2014/main" id="{1E0C66A2-386E-034B-86AE-81DD7722DE9A}"/>
              </a:ext>
            </a:extLst>
          </p:cNvPr>
          <p:cNvGrpSpPr/>
          <p:nvPr/>
        </p:nvGrpSpPr>
        <p:grpSpPr>
          <a:xfrm>
            <a:off x="6277531" y="2536177"/>
            <a:ext cx="2686957" cy="2617246"/>
            <a:chOff x="6277531" y="2536177"/>
            <a:chExt cx="2686957" cy="2617246"/>
          </a:xfrm>
        </p:grpSpPr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A9A1E112-1000-2D48-A5E4-891A501D5F87}"/>
                </a:ext>
              </a:extLst>
            </p:cNvPr>
            <p:cNvCxnSpPr/>
            <p:nvPr/>
          </p:nvCxnSpPr>
          <p:spPr>
            <a:xfrm>
              <a:off x="6614827" y="4874061"/>
              <a:ext cx="2349661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CF683B2C-94ED-5344-A193-022BF21E9747}"/>
                </a:ext>
              </a:extLst>
            </p:cNvPr>
            <p:cNvCxnSpPr/>
            <p:nvPr/>
          </p:nvCxnSpPr>
          <p:spPr>
            <a:xfrm flipV="1">
              <a:off x="6615828" y="2536177"/>
              <a:ext cx="0" cy="233788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9927B178-EE1C-B44E-8620-3B463245D214}"/>
                    </a:ext>
                  </a:extLst>
                </p:cNvPr>
                <p:cNvSpPr txBox="1"/>
                <p:nvPr/>
              </p:nvSpPr>
              <p:spPr>
                <a:xfrm>
                  <a:off x="6277531" y="3465558"/>
                  <a:ext cx="16908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i="1">
                            <a:latin typeface="Cambria Math" charset="0"/>
                          </a:rPr>
                          <m:t>𝑧</m:t>
                        </m:r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9927B178-EE1C-B44E-8620-3B463245D21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77531" y="3465558"/>
                  <a:ext cx="169084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6667" r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0496237F-F819-9941-BB2F-61E004FD474C}"/>
                    </a:ext>
                  </a:extLst>
                </p:cNvPr>
                <p:cNvSpPr txBox="1"/>
                <p:nvPr/>
              </p:nvSpPr>
              <p:spPr>
                <a:xfrm>
                  <a:off x="7621575" y="4876424"/>
                  <a:ext cx="18332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i="1">
                            <a:latin typeface="Cambria Math" charset="0"/>
                          </a:rPr>
                          <m:t>𝑥</m:t>
                        </m:r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0496237F-F819-9941-BB2F-61E004FD474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21575" y="4876424"/>
                  <a:ext cx="183320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20000" r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63" name="Group 362">
              <a:extLst>
                <a:ext uri="{FF2B5EF4-FFF2-40B4-BE49-F238E27FC236}">
                  <a16:creationId xmlns:a16="http://schemas.microsoft.com/office/drawing/2014/main" id="{6CDAB5A2-320A-2C4C-8F8E-46CBE14AE326}"/>
                </a:ext>
              </a:extLst>
            </p:cNvPr>
            <p:cNvGrpSpPr/>
            <p:nvPr/>
          </p:nvGrpSpPr>
          <p:grpSpPr>
            <a:xfrm>
              <a:off x="6892825" y="2723806"/>
              <a:ext cx="1902476" cy="1866919"/>
              <a:chOff x="6892825" y="2723806"/>
              <a:chExt cx="1902476" cy="1866919"/>
            </a:xfrm>
          </p:grpSpPr>
          <p:grpSp>
            <p:nvGrpSpPr>
              <p:cNvPr id="342" name="Group 341">
                <a:extLst>
                  <a:ext uri="{FF2B5EF4-FFF2-40B4-BE49-F238E27FC236}">
                    <a16:creationId xmlns:a16="http://schemas.microsoft.com/office/drawing/2014/main" id="{71A552A9-8D8C-4441-A313-B8ED108D052A}"/>
                  </a:ext>
                </a:extLst>
              </p:cNvPr>
              <p:cNvGrpSpPr/>
              <p:nvPr/>
            </p:nvGrpSpPr>
            <p:grpSpPr>
              <a:xfrm>
                <a:off x="6893326" y="2723806"/>
                <a:ext cx="1900010" cy="618504"/>
                <a:chOff x="611560" y="2532200"/>
                <a:chExt cx="1732757" cy="288032"/>
              </a:xfrm>
            </p:grpSpPr>
            <p:sp>
              <p:nvSpPr>
                <p:cNvPr id="343" name="Rectangle 342">
                  <a:extLst>
                    <a:ext uri="{FF2B5EF4-FFF2-40B4-BE49-F238E27FC236}">
                      <a16:creationId xmlns:a16="http://schemas.microsoft.com/office/drawing/2014/main" id="{6791E93C-D2DD-784B-A643-6B3BA3FEAF13}"/>
                    </a:ext>
                  </a:extLst>
                </p:cNvPr>
                <p:cNvSpPr/>
                <p:nvPr/>
              </p:nvSpPr>
              <p:spPr>
                <a:xfrm>
                  <a:off x="611560" y="2532200"/>
                  <a:ext cx="288032" cy="288032"/>
                </a:xfrm>
                <a:prstGeom prst="rect">
                  <a:avLst/>
                </a:prstGeom>
                <a:solidFill>
                  <a:schemeClr val="tx2">
                    <a:lumMod val="60000"/>
                    <a:lumOff val="40000"/>
                    <a:alpha val="40000"/>
                  </a:schemeClr>
                </a:solidFill>
                <a:ln w="28575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4" name="Rectangle 343">
                  <a:extLst>
                    <a:ext uri="{FF2B5EF4-FFF2-40B4-BE49-F238E27FC236}">
                      <a16:creationId xmlns:a16="http://schemas.microsoft.com/office/drawing/2014/main" id="{8C837170-AC73-994D-8DCF-F845C5A3DF2A}"/>
                    </a:ext>
                  </a:extLst>
                </p:cNvPr>
                <p:cNvSpPr/>
                <p:nvPr/>
              </p:nvSpPr>
              <p:spPr>
                <a:xfrm>
                  <a:off x="900505" y="2532200"/>
                  <a:ext cx="288032" cy="288032"/>
                </a:xfrm>
                <a:prstGeom prst="rect">
                  <a:avLst/>
                </a:prstGeom>
                <a:solidFill>
                  <a:schemeClr val="tx2">
                    <a:lumMod val="60000"/>
                    <a:lumOff val="40000"/>
                    <a:alpha val="40000"/>
                  </a:schemeClr>
                </a:solidFill>
                <a:ln w="28575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5" name="Rectangle 344">
                  <a:extLst>
                    <a:ext uri="{FF2B5EF4-FFF2-40B4-BE49-F238E27FC236}">
                      <a16:creationId xmlns:a16="http://schemas.microsoft.com/office/drawing/2014/main" id="{72D93762-B16F-3541-A77D-0877727BD425}"/>
                    </a:ext>
                  </a:extLst>
                </p:cNvPr>
                <p:cNvSpPr/>
                <p:nvPr/>
              </p:nvSpPr>
              <p:spPr>
                <a:xfrm>
                  <a:off x="1189450" y="2532200"/>
                  <a:ext cx="288032" cy="288032"/>
                </a:xfrm>
                <a:prstGeom prst="rect">
                  <a:avLst/>
                </a:prstGeom>
                <a:solidFill>
                  <a:schemeClr val="tx2">
                    <a:lumMod val="60000"/>
                    <a:lumOff val="40000"/>
                    <a:alpha val="40000"/>
                  </a:schemeClr>
                </a:solidFill>
                <a:ln w="28575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6" name="Rectangle 345">
                  <a:extLst>
                    <a:ext uri="{FF2B5EF4-FFF2-40B4-BE49-F238E27FC236}">
                      <a16:creationId xmlns:a16="http://schemas.microsoft.com/office/drawing/2014/main" id="{2668E3AE-4901-5440-B354-2C72D0568897}"/>
                    </a:ext>
                  </a:extLst>
                </p:cNvPr>
                <p:cNvSpPr/>
                <p:nvPr/>
              </p:nvSpPr>
              <p:spPr>
                <a:xfrm>
                  <a:off x="1478394" y="2532200"/>
                  <a:ext cx="288032" cy="288032"/>
                </a:xfrm>
                <a:prstGeom prst="rect">
                  <a:avLst/>
                </a:prstGeom>
                <a:solidFill>
                  <a:schemeClr val="tx2">
                    <a:lumMod val="60000"/>
                    <a:lumOff val="40000"/>
                    <a:alpha val="40000"/>
                  </a:schemeClr>
                </a:solidFill>
                <a:ln w="28575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7" name="Rectangle 346">
                  <a:extLst>
                    <a:ext uri="{FF2B5EF4-FFF2-40B4-BE49-F238E27FC236}">
                      <a16:creationId xmlns:a16="http://schemas.microsoft.com/office/drawing/2014/main" id="{65F00EF0-6EBA-9F48-9F16-5CD7FDDDBED0}"/>
                    </a:ext>
                  </a:extLst>
                </p:cNvPr>
                <p:cNvSpPr/>
                <p:nvPr/>
              </p:nvSpPr>
              <p:spPr>
                <a:xfrm>
                  <a:off x="1767339" y="2532200"/>
                  <a:ext cx="288032" cy="288032"/>
                </a:xfrm>
                <a:prstGeom prst="rect">
                  <a:avLst/>
                </a:prstGeom>
                <a:solidFill>
                  <a:schemeClr val="tx2">
                    <a:lumMod val="60000"/>
                    <a:lumOff val="40000"/>
                    <a:alpha val="40000"/>
                  </a:schemeClr>
                </a:solidFill>
                <a:ln w="28575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8" name="Rectangle 347">
                  <a:extLst>
                    <a:ext uri="{FF2B5EF4-FFF2-40B4-BE49-F238E27FC236}">
                      <a16:creationId xmlns:a16="http://schemas.microsoft.com/office/drawing/2014/main" id="{1267320D-BDF6-894A-8370-734AC0CE5ADA}"/>
                    </a:ext>
                  </a:extLst>
                </p:cNvPr>
                <p:cNvSpPr/>
                <p:nvPr/>
              </p:nvSpPr>
              <p:spPr>
                <a:xfrm>
                  <a:off x="2056285" y="2532200"/>
                  <a:ext cx="288032" cy="288032"/>
                </a:xfrm>
                <a:prstGeom prst="rect">
                  <a:avLst/>
                </a:prstGeom>
                <a:solidFill>
                  <a:schemeClr val="tx2">
                    <a:lumMod val="60000"/>
                    <a:lumOff val="40000"/>
                    <a:alpha val="40000"/>
                  </a:schemeClr>
                </a:solidFill>
                <a:ln w="28575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49" name="Group 348">
                <a:extLst>
                  <a:ext uri="{FF2B5EF4-FFF2-40B4-BE49-F238E27FC236}">
                    <a16:creationId xmlns:a16="http://schemas.microsoft.com/office/drawing/2014/main" id="{22CD7B4C-24E2-444B-B1DF-049237017EE4}"/>
                  </a:ext>
                </a:extLst>
              </p:cNvPr>
              <p:cNvGrpSpPr/>
              <p:nvPr/>
            </p:nvGrpSpPr>
            <p:grpSpPr>
              <a:xfrm>
                <a:off x="6895291" y="3342310"/>
                <a:ext cx="1900010" cy="618504"/>
                <a:chOff x="611560" y="2532200"/>
                <a:chExt cx="1732757" cy="288032"/>
              </a:xfrm>
            </p:grpSpPr>
            <p:sp>
              <p:nvSpPr>
                <p:cNvPr id="350" name="Rectangle 349">
                  <a:extLst>
                    <a:ext uri="{FF2B5EF4-FFF2-40B4-BE49-F238E27FC236}">
                      <a16:creationId xmlns:a16="http://schemas.microsoft.com/office/drawing/2014/main" id="{A2BFF230-63F4-2149-A20F-21E672910DC5}"/>
                    </a:ext>
                  </a:extLst>
                </p:cNvPr>
                <p:cNvSpPr/>
                <p:nvPr/>
              </p:nvSpPr>
              <p:spPr>
                <a:xfrm>
                  <a:off x="611560" y="2532200"/>
                  <a:ext cx="288032" cy="288032"/>
                </a:xfrm>
                <a:prstGeom prst="rect">
                  <a:avLst/>
                </a:prstGeom>
                <a:solidFill>
                  <a:schemeClr val="tx2">
                    <a:lumMod val="60000"/>
                    <a:lumOff val="40000"/>
                    <a:alpha val="40000"/>
                  </a:schemeClr>
                </a:solidFill>
                <a:ln w="28575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1" name="Rectangle 350">
                  <a:extLst>
                    <a:ext uri="{FF2B5EF4-FFF2-40B4-BE49-F238E27FC236}">
                      <a16:creationId xmlns:a16="http://schemas.microsoft.com/office/drawing/2014/main" id="{DB5233B3-19D0-EF40-9F21-85BEA309A35F}"/>
                    </a:ext>
                  </a:extLst>
                </p:cNvPr>
                <p:cNvSpPr/>
                <p:nvPr/>
              </p:nvSpPr>
              <p:spPr>
                <a:xfrm>
                  <a:off x="900505" y="2532200"/>
                  <a:ext cx="288032" cy="288032"/>
                </a:xfrm>
                <a:prstGeom prst="rect">
                  <a:avLst/>
                </a:prstGeom>
                <a:solidFill>
                  <a:schemeClr val="tx2">
                    <a:lumMod val="60000"/>
                    <a:lumOff val="40000"/>
                    <a:alpha val="40000"/>
                  </a:schemeClr>
                </a:solidFill>
                <a:ln w="28575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2" name="Rectangle 351">
                  <a:extLst>
                    <a:ext uri="{FF2B5EF4-FFF2-40B4-BE49-F238E27FC236}">
                      <a16:creationId xmlns:a16="http://schemas.microsoft.com/office/drawing/2014/main" id="{7B7F1786-0BAD-0449-9F9B-325CF1821303}"/>
                    </a:ext>
                  </a:extLst>
                </p:cNvPr>
                <p:cNvSpPr/>
                <p:nvPr/>
              </p:nvSpPr>
              <p:spPr>
                <a:xfrm>
                  <a:off x="1189450" y="2532200"/>
                  <a:ext cx="288032" cy="288032"/>
                </a:xfrm>
                <a:prstGeom prst="rect">
                  <a:avLst/>
                </a:prstGeom>
                <a:solidFill>
                  <a:schemeClr val="tx2">
                    <a:lumMod val="60000"/>
                    <a:lumOff val="40000"/>
                    <a:alpha val="40000"/>
                  </a:schemeClr>
                </a:solidFill>
                <a:ln w="28575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3" name="Rectangle 352">
                  <a:extLst>
                    <a:ext uri="{FF2B5EF4-FFF2-40B4-BE49-F238E27FC236}">
                      <a16:creationId xmlns:a16="http://schemas.microsoft.com/office/drawing/2014/main" id="{0E46BDAE-E30A-2144-9DC7-4F3B1B140B2E}"/>
                    </a:ext>
                  </a:extLst>
                </p:cNvPr>
                <p:cNvSpPr/>
                <p:nvPr/>
              </p:nvSpPr>
              <p:spPr>
                <a:xfrm>
                  <a:off x="1478394" y="2532200"/>
                  <a:ext cx="288032" cy="288032"/>
                </a:xfrm>
                <a:prstGeom prst="rect">
                  <a:avLst/>
                </a:prstGeom>
                <a:solidFill>
                  <a:schemeClr val="tx2">
                    <a:lumMod val="60000"/>
                    <a:lumOff val="40000"/>
                    <a:alpha val="40000"/>
                  </a:schemeClr>
                </a:solidFill>
                <a:ln w="28575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4" name="Rectangle 353">
                  <a:extLst>
                    <a:ext uri="{FF2B5EF4-FFF2-40B4-BE49-F238E27FC236}">
                      <a16:creationId xmlns:a16="http://schemas.microsoft.com/office/drawing/2014/main" id="{37D87CCD-C425-154D-A818-0471F20007D0}"/>
                    </a:ext>
                  </a:extLst>
                </p:cNvPr>
                <p:cNvSpPr/>
                <p:nvPr/>
              </p:nvSpPr>
              <p:spPr>
                <a:xfrm>
                  <a:off x="1767339" y="2532200"/>
                  <a:ext cx="288032" cy="288032"/>
                </a:xfrm>
                <a:prstGeom prst="rect">
                  <a:avLst/>
                </a:prstGeom>
                <a:solidFill>
                  <a:schemeClr val="tx2">
                    <a:lumMod val="60000"/>
                    <a:lumOff val="40000"/>
                    <a:alpha val="40000"/>
                  </a:schemeClr>
                </a:solidFill>
                <a:ln w="28575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5" name="Rectangle 354">
                  <a:extLst>
                    <a:ext uri="{FF2B5EF4-FFF2-40B4-BE49-F238E27FC236}">
                      <a16:creationId xmlns:a16="http://schemas.microsoft.com/office/drawing/2014/main" id="{B89AA838-6BDA-F348-B8BE-2C670FF99200}"/>
                    </a:ext>
                  </a:extLst>
                </p:cNvPr>
                <p:cNvSpPr/>
                <p:nvPr/>
              </p:nvSpPr>
              <p:spPr>
                <a:xfrm>
                  <a:off x="2056285" y="2532200"/>
                  <a:ext cx="288032" cy="288032"/>
                </a:xfrm>
                <a:prstGeom prst="rect">
                  <a:avLst/>
                </a:prstGeom>
                <a:solidFill>
                  <a:schemeClr val="tx2">
                    <a:lumMod val="60000"/>
                    <a:lumOff val="40000"/>
                    <a:alpha val="40000"/>
                  </a:schemeClr>
                </a:solidFill>
                <a:ln w="28575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56" name="Group 355">
                <a:extLst>
                  <a:ext uri="{FF2B5EF4-FFF2-40B4-BE49-F238E27FC236}">
                    <a16:creationId xmlns:a16="http://schemas.microsoft.com/office/drawing/2014/main" id="{D90F4711-026E-A245-B5DF-DDA420C237A0}"/>
                  </a:ext>
                </a:extLst>
              </p:cNvPr>
              <p:cNvGrpSpPr/>
              <p:nvPr/>
            </p:nvGrpSpPr>
            <p:grpSpPr>
              <a:xfrm>
                <a:off x="6892825" y="3972221"/>
                <a:ext cx="1900010" cy="618504"/>
                <a:chOff x="611560" y="2532200"/>
                <a:chExt cx="1732757" cy="288032"/>
              </a:xfrm>
            </p:grpSpPr>
            <p:sp>
              <p:nvSpPr>
                <p:cNvPr id="357" name="Rectangle 356">
                  <a:extLst>
                    <a:ext uri="{FF2B5EF4-FFF2-40B4-BE49-F238E27FC236}">
                      <a16:creationId xmlns:a16="http://schemas.microsoft.com/office/drawing/2014/main" id="{2F535BA2-3F54-4745-AA9D-89C2E7E743B9}"/>
                    </a:ext>
                  </a:extLst>
                </p:cNvPr>
                <p:cNvSpPr/>
                <p:nvPr/>
              </p:nvSpPr>
              <p:spPr>
                <a:xfrm>
                  <a:off x="611560" y="2532200"/>
                  <a:ext cx="288032" cy="288032"/>
                </a:xfrm>
                <a:prstGeom prst="rect">
                  <a:avLst/>
                </a:prstGeom>
                <a:solidFill>
                  <a:schemeClr val="tx2">
                    <a:lumMod val="60000"/>
                    <a:lumOff val="40000"/>
                    <a:alpha val="40000"/>
                  </a:schemeClr>
                </a:solidFill>
                <a:ln w="28575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8" name="Rectangle 357">
                  <a:extLst>
                    <a:ext uri="{FF2B5EF4-FFF2-40B4-BE49-F238E27FC236}">
                      <a16:creationId xmlns:a16="http://schemas.microsoft.com/office/drawing/2014/main" id="{39B68BF1-E118-E948-9B80-DE34E516DFB6}"/>
                    </a:ext>
                  </a:extLst>
                </p:cNvPr>
                <p:cNvSpPr/>
                <p:nvPr/>
              </p:nvSpPr>
              <p:spPr>
                <a:xfrm>
                  <a:off x="900505" y="2532200"/>
                  <a:ext cx="288032" cy="288032"/>
                </a:xfrm>
                <a:prstGeom prst="rect">
                  <a:avLst/>
                </a:prstGeom>
                <a:solidFill>
                  <a:schemeClr val="tx2">
                    <a:lumMod val="60000"/>
                    <a:lumOff val="40000"/>
                    <a:alpha val="40000"/>
                  </a:schemeClr>
                </a:solidFill>
                <a:ln w="28575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9" name="Rectangle 358">
                  <a:extLst>
                    <a:ext uri="{FF2B5EF4-FFF2-40B4-BE49-F238E27FC236}">
                      <a16:creationId xmlns:a16="http://schemas.microsoft.com/office/drawing/2014/main" id="{CF4DAD69-C3E8-D74D-BD17-497E9BF188B8}"/>
                    </a:ext>
                  </a:extLst>
                </p:cNvPr>
                <p:cNvSpPr/>
                <p:nvPr/>
              </p:nvSpPr>
              <p:spPr>
                <a:xfrm>
                  <a:off x="1189450" y="2532200"/>
                  <a:ext cx="288032" cy="288032"/>
                </a:xfrm>
                <a:prstGeom prst="rect">
                  <a:avLst/>
                </a:prstGeom>
                <a:solidFill>
                  <a:schemeClr val="tx2">
                    <a:lumMod val="60000"/>
                    <a:lumOff val="40000"/>
                    <a:alpha val="40000"/>
                  </a:schemeClr>
                </a:solidFill>
                <a:ln w="28575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0" name="Rectangle 359">
                  <a:extLst>
                    <a:ext uri="{FF2B5EF4-FFF2-40B4-BE49-F238E27FC236}">
                      <a16:creationId xmlns:a16="http://schemas.microsoft.com/office/drawing/2014/main" id="{D76D389E-F367-DB4B-9466-B9D9B0612D24}"/>
                    </a:ext>
                  </a:extLst>
                </p:cNvPr>
                <p:cNvSpPr/>
                <p:nvPr/>
              </p:nvSpPr>
              <p:spPr>
                <a:xfrm>
                  <a:off x="1478394" y="2532200"/>
                  <a:ext cx="288032" cy="288032"/>
                </a:xfrm>
                <a:prstGeom prst="rect">
                  <a:avLst/>
                </a:prstGeom>
                <a:solidFill>
                  <a:schemeClr val="tx2">
                    <a:lumMod val="60000"/>
                    <a:lumOff val="40000"/>
                    <a:alpha val="40000"/>
                  </a:schemeClr>
                </a:solidFill>
                <a:ln w="28575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1" name="Rectangle 360">
                  <a:extLst>
                    <a:ext uri="{FF2B5EF4-FFF2-40B4-BE49-F238E27FC236}">
                      <a16:creationId xmlns:a16="http://schemas.microsoft.com/office/drawing/2014/main" id="{4BBAE570-9AED-0349-9B9E-C4FDC22F3ED8}"/>
                    </a:ext>
                  </a:extLst>
                </p:cNvPr>
                <p:cNvSpPr/>
                <p:nvPr/>
              </p:nvSpPr>
              <p:spPr>
                <a:xfrm>
                  <a:off x="1767339" y="2532200"/>
                  <a:ext cx="288032" cy="288032"/>
                </a:xfrm>
                <a:prstGeom prst="rect">
                  <a:avLst/>
                </a:prstGeom>
                <a:solidFill>
                  <a:schemeClr val="tx2">
                    <a:lumMod val="60000"/>
                    <a:lumOff val="40000"/>
                    <a:alpha val="40000"/>
                  </a:schemeClr>
                </a:solidFill>
                <a:ln w="28575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2" name="Rectangle 361">
                  <a:extLst>
                    <a:ext uri="{FF2B5EF4-FFF2-40B4-BE49-F238E27FC236}">
                      <a16:creationId xmlns:a16="http://schemas.microsoft.com/office/drawing/2014/main" id="{5E62FDA4-97AD-D444-B7E4-4126DE338326}"/>
                    </a:ext>
                  </a:extLst>
                </p:cNvPr>
                <p:cNvSpPr/>
                <p:nvPr/>
              </p:nvSpPr>
              <p:spPr>
                <a:xfrm>
                  <a:off x="2056285" y="2532200"/>
                  <a:ext cx="288032" cy="288032"/>
                </a:xfrm>
                <a:prstGeom prst="rect">
                  <a:avLst/>
                </a:prstGeom>
                <a:solidFill>
                  <a:schemeClr val="tx2">
                    <a:lumMod val="60000"/>
                    <a:lumOff val="40000"/>
                    <a:alpha val="40000"/>
                  </a:schemeClr>
                </a:solidFill>
                <a:ln w="28575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62078268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36745</TotalTime>
  <Words>3882</Words>
  <Application>Microsoft Macintosh PowerPoint</Application>
  <PresentationFormat>On-screen Show (4:3)</PresentationFormat>
  <Paragraphs>815</Paragraphs>
  <Slides>76</Slides>
  <Notes>28</Notes>
  <HiddenSlides>0</HiddenSlides>
  <MMClips>4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76</vt:i4>
      </vt:variant>
    </vt:vector>
  </HeadingPairs>
  <TitlesOfParts>
    <vt:vector size="82" baseType="lpstr">
      <vt:lpstr>Arial</vt:lpstr>
      <vt:lpstr>Calibri</vt:lpstr>
      <vt:lpstr>Cambria Math</vt:lpstr>
      <vt:lpstr>Courier</vt:lpstr>
      <vt:lpstr>Helvetica</vt:lpstr>
      <vt:lpstr>Custom Design</vt:lpstr>
      <vt:lpstr>Introduction to Image Analysis with FIJI</vt:lpstr>
      <vt:lpstr>Course schedule</vt:lpstr>
      <vt:lpstr>Recap</vt:lpstr>
      <vt:lpstr>Overview</vt:lpstr>
      <vt:lpstr>PowerPoint Presentation</vt:lpstr>
      <vt:lpstr>3D Image Data</vt:lpstr>
      <vt:lpstr>Data Anisotropy</vt:lpstr>
      <vt:lpstr>Data Anisotropy</vt:lpstr>
      <vt:lpstr>Slice distance versus slice thickness</vt:lpstr>
      <vt:lpstr>Nyquist–Shannon sampling theorem</vt:lpstr>
      <vt:lpstr>Quiz</vt:lpstr>
      <vt:lpstr>Optical resolution</vt:lpstr>
      <vt:lpstr>Opening Images: Bio-Formats</vt:lpstr>
      <vt:lpstr>Opening Images: Bio-Formats</vt:lpstr>
      <vt:lpstr>Virtual Stack</vt:lpstr>
      <vt:lpstr>Fiji/ImageJ and 3D</vt:lpstr>
      <vt:lpstr>Fiji/ImageJ: Update Sites</vt:lpstr>
      <vt:lpstr>PowerPoint Presentation</vt:lpstr>
      <vt:lpstr>Visualization of 3D data</vt:lpstr>
      <vt:lpstr>Reslicing</vt:lpstr>
      <vt:lpstr>Reslicing</vt:lpstr>
      <vt:lpstr>Orthogonal views</vt:lpstr>
      <vt:lpstr>Montage</vt:lpstr>
      <vt:lpstr>Projection</vt:lpstr>
      <vt:lpstr>ImageJ 3D Viewer</vt:lpstr>
      <vt:lpstr>ImageJ 3D Viewer</vt:lpstr>
      <vt:lpstr>BigDataViewer</vt:lpstr>
      <vt:lpstr>Other tools: 3D visualization</vt:lpstr>
      <vt:lpstr>Creating Movies</vt:lpstr>
      <vt:lpstr>Creating Movies</vt:lpstr>
      <vt:lpstr>Demo/Exercise: Explore Visualizations</vt:lpstr>
      <vt:lpstr>PowerPoint Presentation</vt:lpstr>
      <vt:lpstr>Manual measures</vt:lpstr>
      <vt:lpstr>Tools for manual segmentation</vt:lpstr>
      <vt:lpstr>Segmentation editor</vt:lpstr>
      <vt:lpstr>Demo/Exercise: Manual segmentation</vt:lpstr>
      <vt:lpstr>PowerPoint Presentation</vt:lpstr>
      <vt:lpstr>Recap 2D: Finding Objects</vt:lpstr>
      <vt:lpstr>Recap 2D: How to split an image into regions?</vt:lpstr>
      <vt:lpstr>Recap 2D: Typical pipeline</vt:lpstr>
      <vt:lpstr>3D Image processing</vt:lpstr>
      <vt:lpstr>Classic segmentation pipeline – in 3D</vt:lpstr>
      <vt:lpstr>Getting started with 3D processing</vt:lpstr>
      <vt:lpstr>Preprocessing: Denoising</vt:lpstr>
      <vt:lpstr>Preprocessing: Denoising</vt:lpstr>
      <vt:lpstr>Quiz</vt:lpstr>
      <vt:lpstr>Thresholding</vt:lpstr>
      <vt:lpstr>Post-processing: Mask cleanup</vt:lpstr>
      <vt:lpstr>Postprocessing: Binary Watershed</vt:lpstr>
      <vt:lpstr>Binary Watershed</vt:lpstr>
      <vt:lpstr>More on watershed</vt:lpstr>
      <vt:lpstr>More on watershed</vt:lpstr>
      <vt:lpstr>Connected component labelling</vt:lpstr>
      <vt:lpstr>Quiz: Measurements</vt:lpstr>
      <vt:lpstr>Measurements in 3D</vt:lpstr>
      <vt:lpstr>Geometry measurements</vt:lpstr>
      <vt:lpstr>Intensity measurements</vt:lpstr>
      <vt:lpstr>Add-on: Interactive analysis</vt:lpstr>
      <vt:lpstr>Interactive H_Watershed</vt:lpstr>
      <vt:lpstr>Interactive H_Watershed</vt:lpstr>
      <vt:lpstr>Interactive H_Watershed</vt:lpstr>
      <vt:lpstr>Interactive Marker-Controlled Watershed</vt:lpstr>
      <vt:lpstr>(Interactive) Morphological Segmentation</vt:lpstr>
      <vt:lpstr>3D Roi Manager</vt:lpstr>
      <vt:lpstr>Revisited: Finding Objects</vt:lpstr>
      <vt:lpstr>Spot detection: Counting objects</vt:lpstr>
      <vt:lpstr>Spot Detector (Interactive)</vt:lpstr>
      <vt:lpstr>Demo (or Exercise): 3D segmentation</vt:lpstr>
      <vt:lpstr>Exercise: Interactive H_Watershed</vt:lpstr>
      <vt:lpstr>Exercise: Spot Detection</vt:lpstr>
      <vt:lpstr>PowerPoint Presentation</vt:lpstr>
      <vt:lpstr>Imaris</vt:lpstr>
      <vt:lpstr>Imaris: Examples</vt:lpstr>
      <vt:lpstr>More tools – in Fiji</vt:lpstr>
      <vt:lpstr>More tools – other software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bio-image analysis with FIJI   3. ROIs &amp; Measures     Exercises correction</dc:title>
  <dc:creator>mpiadmin</dc:creator>
  <cp:lastModifiedBy>Gayathri Nadar</cp:lastModifiedBy>
  <cp:revision>549</cp:revision>
  <dcterms:created xsi:type="dcterms:W3CDTF">2015-03-30T15:05:40Z</dcterms:created>
  <dcterms:modified xsi:type="dcterms:W3CDTF">2021-04-28T12:51:52Z</dcterms:modified>
</cp:coreProperties>
</file>